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92" r:id="rId2"/>
    <p:sldId id="281" r:id="rId3"/>
    <p:sldId id="279" r:id="rId4"/>
    <p:sldId id="280" r:id="rId5"/>
    <p:sldId id="282" r:id="rId6"/>
    <p:sldId id="283" r:id="rId7"/>
    <p:sldId id="260" r:id="rId8"/>
    <p:sldId id="284" r:id="rId9"/>
    <p:sldId id="285" r:id="rId10"/>
    <p:sldId id="262" r:id="rId11"/>
    <p:sldId id="259" r:id="rId12"/>
    <p:sldId id="261" r:id="rId13"/>
    <p:sldId id="263" r:id="rId14"/>
    <p:sldId id="308" r:id="rId15"/>
    <p:sldId id="309" r:id="rId16"/>
    <p:sldId id="310" r:id="rId17"/>
    <p:sldId id="311" r:id="rId18"/>
    <p:sldId id="312" r:id="rId19"/>
    <p:sldId id="313" r:id="rId20"/>
    <p:sldId id="314" r:id="rId21"/>
    <p:sldId id="265" r:id="rId22"/>
    <p:sldId id="266" r:id="rId23"/>
    <p:sldId id="267" r:id="rId24"/>
    <p:sldId id="315" r:id="rId25"/>
    <p:sldId id="268" r:id="rId26"/>
    <p:sldId id="269" r:id="rId27"/>
    <p:sldId id="270" r:id="rId28"/>
    <p:sldId id="272" r:id="rId29"/>
    <p:sldId id="273" r:id="rId30"/>
    <p:sldId id="277" r:id="rId31"/>
    <p:sldId id="307" r:id="rId32"/>
    <p:sldId id="278" r:id="rId33"/>
    <p:sldId id="286" r:id="rId34"/>
    <p:sldId id="289" r:id="rId35"/>
    <p:sldId id="290" r:id="rId36"/>
    <p:sldId id="291"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87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32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B98E9D-335D-4AC2-9368-6A9AE31E1428}" type="doc">
      <dgm:prSet loTypeId="urn:microsoft.com/office/officeart/2005/8/layout/hProcess4" loCatId="process" qsTypeId="urn:microsoft.com/office/officeart/2005/8/quickstyle/simple1#1" qsCatId="simple" csTypeId="urn:microsoft.com/office/officeart/2005/8/colors/accent2_1" csCatId="accent2" phldr="1"/>
      <dgm:spPr/>
      <dgm:t>
        <a:bodyPr/>
        <a:lstStyle/>
        <a:p>
          <a:endParaRPr lang="en-US"/>
        </a:p>
      </dgm:t>
    </dgm:pt>
    <dgm:pt modelId="{2834DC50-08BD-4A8B-BD8A-92FDCF8CC366}">
      <dgm:prSet custT="1"/>
      <dgm:spPr/>
      <dgm:t>
        <a:bodyPr/>
        <a:lstStyle/>
        <a:p>
          <a:pPr rtl="0"/>
          <a:r>
            <a:rPr lang="en-US" sz="2000" dirty="0" smtClean="0"/>
            <a:t>We can effectively teach all children</a:t>
          </a:r>
          <a:r>
            <a:rPr lang="en-US" sz="1400" dirty="0" smtClean="0"/>
            <a:t>.</a:t>
          </a:r>
          <a:endParaRPr lang="en-US" sz="1400" dirty="0"/>
        </a:p>
      </dgm:t>
    </dgm:pt>
    <dgm:pt modelId="{71D95D38-4E32-4041-8AB8-3E5F7DB515F9}" type="parTrans" cxnId="{ABA91FD2-F084-46A3-B158-7697B7627ED0}">
      <dgm:prSet/>
      <dgm:spPr/>
      <dgm:t>
        <a:bodyPr/>
        <a:lstStyle/>
        <a:p>
          <a:endParaRPr lang="en-US"/>
        </a:p>
      </dgm:t>
    </dgm:pt>
    <dgm:pt modelId="{1A107FEC-E076-4E98-A276-5D63CE8BC19D}" type="sibTrans" cxnId="{ABA91FD2-F084-46A3-B158-7697B7627ED0}">
      <dgm:prSet/>
      <dgm:spPr/>
      <dgm:t>
        <a:bodyPr/>
        <a:lstStyle/>
        <a:p>
          <a:endParaRPr lang="en-US"/>
        </a:p>
      </dgm:t>
    </dgm:pt>
    <dgm:pt modelId="{C4F7B37B-E7E3-4BB9-BD47-9FBE97B8B8E4}">
      <dgm:prSet custT="1"/>
      <dgm:spPr/>
      <dgm:t>
        <a:bodyPr/>
        <a:lstStyle/>
        <a:p>
          <a:pPr rtl="0"/>
          <a:r>
            <a:rPr lang="en-US" sz="2000" dirty="0" smtClean="0"/>
            <a:t>Intervene early.</a:t>
          </a:r>
          <a:endParaRPr lang="en-US" sz="2000" dirty="0"/>
        </a:p>
      </dgm:t>
    </dgm:pt>
    <dgm:pt modelId="{8F0563F9-8E26-4ECD-AA91-4B83056E1F3B}" type="parTrans" cxnId="{0EE57DC9-B39C-4905-9FAE-00C47EE0ED59}">
      <dgm:prSet/>
      <dgm:spPr/>
      <dgm:t>
        <a:bodyPr/>
        <a:lstStyle/>
        <a:p>
          <a:endParaRPr lang="en-US"/>
        </a:p>
      </dgm:t>
    </dgm:pt>
    <dgm:pt modelId="{25A19F49-FB36-4590-A536-06F851020753}" type="sibTrans" cxnId="{0EE57DC9-B39C-4905-9FAE-00C47EE0ED59}">
      <dgm:prSet/>
      <dgm:spPr/>
      <dgm:t>
        <a:bodyPr/>
        <a:lstStyle/>
        <a:p>
          <a:endParaRPr lang="en-US"/>
        </a:p>
      </dgm:t>
    </dgm:pt>
    <dgm:pt modelId="{2ED571E2-A6AE-415D-94E5-0427F8ED984E}">
      <dgm:prSet custT="1"/>
      <dgm:spPr/>
      <dgm:t>
        <a:bodyPr/>
        <a:lstStyle/>
        <a:p>
          <a:pPr rtl="0"/>
          <a:r>
            <a:rPr lang="en-US" sz="2000" dirty="0" smtClean="0"/>
            <a:t>Use a multi-tier model of service delivery.</a:t>
          </a:r>
          <a:endParaRPr lang="en-US" sz="2000" dirty="0"/>
        </a:p>
      </dgm:t>
    </dgm:pt>
    <dgm:pt modelId="{46D8AC9C-7ADC-477B-A333-8E33F8F9F423}" type="parTrans" cxnId="{757A5D10-CF7B-4704-8625-6D7E69474EE1}">
      <dgm:prSet/>
      <dgm:spPr/>
      <dgm:t>
        <a:bodyPr/>
        <a:lstStyle/>
        <a:p>
          <a:endParaRPr lang="en-US"/>
        </a:p>
      </dgm:t>
    </dgm:pt>
    <dgm:pt modelId="{865B31E0-73B9-480D-80F1-2D3CB702AC23}" type="sibTrans" cxnId="{757A5D10-CF7B-4704-8625-6D7E69474EE1}">
      <dgm:prSet/>
      <dgm:spPr/>
      <dgm:t>
        <a:bodyPr/>
        <a:lstStyle/>
        <a:p>
          <a:endParaRPr lang="en-US"/>
        </a:p>
      </dgm:t>
    </dgm:pt>
    <dgm:pt modelId="{8328C368-F6D1-4F1C-A136-618172273B54}">
      <dgm:prSet custT="1"/>
      <dgm:spPr/>
      <dgm:t>
        <a:bodyPr/>
        <a:lstStyle/>
        <a:p>
          <a:pPr rtl="0"/>
          <a:r>
            <a:rPr lang="en-US" sz="2000" dirty="0" smtClean="0"/>
            <a:t>Use a problem solving model      </a:t>
          </a:r>
          <a:endParaRPr lang="en-US" sz="2000" dirty="0"/>
        </a:p>
      </dgm:t>
    </dgm:pt>
    <dgm:pt modelId="{14E8F175-5F3F-42FC-8EEF-13E1EC39D59C}" type="parTrans" cxnId="{6949CED7-4CF5-4516-9161-4FBC74C49D10}">
      <dgm:prSet/>
      <dgm:spPr/>
      <dgm:t>
        <a:bodyPr/>
        <a:lstStyle/>
        <a:p>
          <a:endParaRPr lang="en-US"/>
        </a:p>
      </dgm:t>
    </dgm:pt>
    <dgm:pt modelId="{BDCF98B3-38BB-4972-8DD0-55369F07F4A6}" type="sibTrans" cxnId="{6949CED7-4CF5-4516-9161-4FBC74C49D10}">
      <dgm:prSet/>
      <dgm:spPr/>
      <dgm:t>
        <a:bodyPr/>
        <a:lstStyle/>
        <a:p>
          <a:endParaRPr lang="en-US"/>
        </a:p>
      </dgm:t>
    </dgm:pt>
    <dgm:pt modelId="{9C507B61-BD5F-43CF-B904-E18288190C7A}">
      <dgm:prSet custT="1"/>
      <dgm:spPr/>
      <dgm:t>
        <a:bodyPr/>
        <a:lstStyle/>
        <a:p>
          <a:pPr rtl="0"/>
          <a:r>
            <a:rPr lang="en-US" sz="2000" dirty="0" smtClean="0"/>
            <a:t>Make decisions within a multi-tier model.</a:t>
          </a:r>
          <a:endParaRPr lang="en-US" sz="2000" dirty="0"/>
        </a:p>
      </dgm:t>
    </dgm:pt>
    <dgm:pt modelId="{E18CA5D9-C197-4CCE-B005-B92A47CBBBAB}" type="parTrans" cxnId="{D14E8057-BBB8-4DD7-BA23-4D18E30DDC99}">
      <dgm:prSet/>
      <dgm:spPr/>
      <dgm:t>
        <a:bodyPr/>
        <a:lstStyle/>
        <a:p>
          <a:endParaRPr lang="en-US"/>
        </a:p>
      </dgm:t>
    </dgm:pt>
    <dgm:pt modelId="{2F57E078-332A-4F26-AF11-AC3EE04739C6}" type="sibTrans" cxnId="{D14E8057-BBB8-4DD7-BA23-4D18E30DDC99}">
      <dgm:prSet/>
      <dgm:spPr/>
      <dgm:t>
        <a:bodyPr/>
        <a:lstStyle/>
        <a:p>
          <a:endParaRPr lang="en-US"/>
        </a:p>
      </dgm:t>
    </dgm:pt>
    <dgm:pt modelId="{8D94A9E0-D772-48BD-B77D-0E19D0527AF6}" type="pres">
      <dgm:prSet presAssocID="{15B98E9D-335D-4AC2-9368-6A9AE31E1428}" presName="Name0" presStyleCnt="0">
        <dgm:presLayoutVars>
          <dgm:dir/>
          <dgm:animLvl val="lvl"/>
          <dgm:resizeHandles val="exact"/>
        </dgm:presLayoutVars>
      </dgm:prSet>
      <dgm:spPr/>
      <dgm:t>
        <a:bodyPr/>
        <a:lstStyle/>
        <a:p>
          <a:endParaRPr lang="en-US"/>
        </a:p>
      </dgm:t>
    </dgm:pt>
    <dgm:pt modelId="{88642079-FF3A-4199-B424-46AF7A07C278}" type="pres">
      <dgm:prSet presAssocID="{15B98E9D-335D-4AC2-9368-6A9AE31E1428}" presName="tSp" presStyleCnt="0"/>
      <dgm:spPr/>
    </dgm:pt>
    <dgm:pt modelId="{B8855B26-C1E8-4D31-94DA-85F409C15B0C}" type="pres">
      <dgm:prSet presAssocID="{15B98E9D-335D-4AC2-9368-6A9AE31E1428}" presName="bSp" presStyleCnt="0"/>
      <dgm:spPr/>
    </dgm:pt>
    <dgm:pt modelId="{3C488954-6580-4973-96F3-2E64AA6DADD7}" type="pres">
      <dgm:prSet presAssocID="{15B98E9D-335D-4AC2-9368-6A9AE31E1428}" presName="process" presStyleCnt="0"/>
      <dgm:spPr/>
    </dgm:pt>
    <dgm:pt modelId="{B2CB97FE-5A2E-4868-BF31-97F820D21EF4}" type="pres">
      <dgm:prSet presAssocID="{2834DC50-08BD-4A8B-BD8A-92FDCF8CC366}" presName="composite1" presStyleCnt="0"/>
      <dgm:spPr/>
    </dgm:pt>
    <dgm:pt modelId="{3A3DDDF2-E7CC-4CC0-ACA4-5B40A0F98E29}" type="pres">
      <dgm:prSet presAssocID="{2834DC50-08BD-4A8B-BD8A-92FDCF8CC366}" presName="dummyNode1" presStyleLbl="node1" presStyleIdx="0" presStyleCnt="5"/>
      <dgm:spPr/>
    </dgm:pt>
    <dgm:pt modelId="{E0AC3F9E-FC55-4FC8-8858-396985487AF1}" type="pres">
      <dgm:prSet presAssocID="{2834DC50-08BD-4A8B-BD8A-92FDCF8CC366}" presName="childNode1" presStyleLbl="bgAcc1" presStyleIdx="0" presStyleCnt="5" custScaleX="176669" custLinFactNeighborX="24402" custLinFactNeighborY="-55027">
        <dgm:presLayoutVars>
          <dgm:bulletEnabled val="1"/>
        </dgm:presLayoutVars>
      </dgm:prSet>
      <dgm:spPr/>
    </dgm:pt>
    <dgm:pt modelId="{6468A1ED-7BC0-4AE7-9B7F-87998E40DC65}" type="pres">
      <dgm:prSet presAssocID="{2834DC50-08BD-4A8B-BD8A-92FDCF8CC366}" presName="childNode1tx" presStyleLbl="bgAcc1" presStyleIdx="0" presStyleCnt="5">
        <dgm:presLayoutVars>
          <dgm:bulletEnabled val="1"/>
        </dgm:presLayoutVars>
      </dgm:prSet>
      <dgm:spPr/>
    </dgm:pt>
    <dgm:pt modelId="{2C95674B-BD1E-471F-95D8-EB3E6C126B44}" type="pres">
      <dgm:prSet presAssocID="{2834DC50-08BD-4A8B-BD8A-92FDCF8CC366}" presName="parentNode1" presStyleLbl="node1" presStyleIdx="0" presStyleCnt="5" custScaleX="245702" custScaleY="490404" custLinFactY="-200000" custLinFactNeighborX="28783" custLinFactNeighborY="-242585">
        <dgm:presLayoutVars>
          <dgm:chMax val="1"/>
          <dgm:bulletEnabled val="1"/>
        </dgm:presLayoutVars>
      </dgm:prSet>
      <dgm:spPr/>
      <dgm:t>
        <a:bodyPr/>
        <a:lstStyle/>
        <a:p>
          <a:endParaRPr lang="en-US"/>
        </a:p>
      </dgm:t>
    </dgm:pt>
    <dgm:pt modelId="{85295250-1DC6-445C-8442-E85DBDB57305}" type="pres">
      <dgm:prSet presAssocID="{2834DC50-08BD-4A8B-BD8A-92FDCF8CC366}" presName="connSite1" presStyleCnt="0"/>
      <dgm:spPr/>
    </dgm:pt>
    <dgm:pt modelId="{F3D2D06F-A90A-4199-AF48-B7B476FDECCD}" type="pres">
      <dgm:prSet presAssocID="{1A107FEC-E076-4E98-A276-5D63CE8BC19D}" presName="Name9" presStyleLbl="sibTrans2D1" presStyleIdx="0" presStyleCnt="4"/>
      <dgm:spPr/>
      <dgm:t>
        <a:bodyPr/>
        <a:lstStyle/>
        <a:p>
          <a:endParaRPr lang="en-US"/>
        </a:p>
      </dgm:t>
    </dgm:pt>
    <dgm:pt modelId="{9AD4C58A-F45D-497D-AB9A-6837EE5C13EC}" type="pres">
      <dgm:prSet presAssocID="{C4F7B37B-E7E3-4BB9-BD47-9FBE97B8B8E4}" presName="composite2" presStyleCnt="0"/>
      <dgm:spPr/>
    </dgm:pt>
    <dgm:pt modelId="{41AB29A0-12C4-48D3-83D5-FDD74D2DAA8E}" type="pres">
      <dgm:prSet presAssocID="{C4F7B37B-E7E3-4BB9-BD47-9FBE97B8B8E4}" presName="dummyNode2" presStyleLbl="node1" presStyleIdx="0" presStyleCnt="5"/>
      <dgm:spPr/>
    </dgm:pt>
    <dgm:pt modelId="{3E6E62CC-E730-484C-BD6B-BD2C10ABE637}" type="pres">
      <dgm:prSet presAssocID="{C4F7B37B-E7E3-4BB9-BD47-9FBE97B8B8E4}" presName="childNode2" presStyleLbl="bgAcc1" presStyleIdx="1" presStyleCnt="5" custScaleX="207934">
        <dgm:presLayoutVars>
          <dgm:bulletEnabled val="1"/>
        </dgm:presLayoutVars>
      </dgm:prSet>
      <dgm:spPr/>
    </dgm:pt>
    <dgm:pt modelId="{0186F756-FE29-42AF-952B-8D653DC37E05}" type="pres">
      <dgm:prSet presAssocID="{C4F7B37B-E7E3-4BB9-BD47-9FBE97B8B8E4}" presName="childNode2tx" presStyleLbl="bgAcc1" presStyleIdx="1" presStyleCnt="5">
        <dgm:presLayoutVars>
          <dgm:bulletEnabled val="1"/>
        </dgm:presLayoutVars>
      </dgm:prSet>
      <dgm:spPr/>
    </dgm:pt>
    <dgm:pt modelId="{0385D5A7-DB68-444C-88B7-114B537DDC42}" type="pres">
      <dgm:prSet presAssocID="{C4F7B37B-E7E3-4BB9-BD47-9FBE97B8B8E4}" presName="parentNode2" presStyleLbl="node1" presStyleIdx="1" presStyleCnt="5" custScaleX="203606" custScaleY="333539">
        <dgm:presLayoutVars>
          <dgm:chMax val="0"/>
          <dgm:bulletEnabled val="1"/>
        </dgm:presLayoutVars>
      </dgm:prSet>
      <dgm:spPr/>
      <dgm:t>
        <a:bodyPr/>
        <a:lstStyle/>
        <a:p>
          <a:endParaRPr lang="en-US"/>
        </a:p>
      </dgm:t>
    </dgm:pt>
    <dgm:pt modelId="{43587A2F-4F0B-488A-9C03-E6AF996E452F}" type="pres">
      <dgm:prSet presAssocID="{C4F7B37B-E7E3-4BB9-BD47-9FBE97B8B8E4}" presName="connSite2" presStyleCnt="0"/>
      <dgm:spPr/>
    </dgm:pt>
    <dgm:pt modelId="{3B30C269-8B0F-45D5-9880-BF7F89F21F86}" type="pres">
      <dgm:prSet presAssocID="{25A19F49-FB36-4590-A536-06F851020753}" presName="Name18" presStyleLbl="sibTrans2D1" presStyleIdx="1" presStyleCnt="4"/>
      <dgm:spPr/>
      <dgm:t>
        <a:bodyPr/>
        <a:lstStyle/>
        <a:p>
          <a:endParaRPr lang="en-US"/>
        </a:p>
      </dgm:t>
    </dgm:pt>
    <dgm:pt modelId="{A4B13116-0D72-4FFF-A794-07F8EC899D57}" type="pres">
      <dgm:prSet presAssocID="{2ED571E2-A6AE-415D-94E5-0427F8ED984E}" presName="composite1" presStyleCnt="0"/>
      <dgm:spPr/>
    </dgm:pt>
    <dgm:pt modelId="{95EE74FC-F7C2-4013-94EB-A5719F07FC5D}" type="pres">
      <dgm:prSet presAssocID="{2ED571E2-A6AE-415D-94E5-0427F8ED984E}" presName="dummyNode1" presStyleLbl="node1" presStyleIdx="1" presStyleCnt="5"/>
      <dgm:spPr/>
    </dgm:pt>
    <dgm:pt modelId="{AC27DABB-FAE8-41D4-B61D-5EC76D88AF10}" type="pres">
      <dgm:prSet presAssocID="{2ED571E2-A6AE-415D-94E5-0427F8ED984E}" presName="childNode1" presStyleLbl="bgAcc1" presStyleIdx="2" presStyleCnt="5" custScaleX="252050" custLinFactY="49103" custLinFactNeighborX="1671" custLinFactNeighborY="100000">
        <dgm:presLayoutVars>
          <dgm:bulletEnabled val="1"/>
        </dgm:presLayoutVars>
      </dgm:prSet>
      <dgm:spPr/>
    </dgm:pt>
    <dgm:pt modelId="{EEE60ADC-DC94-4D10-824B-E0FED93964E8}" type="pres">
      <dgm:prSet presAssocID="{2ED571E2-A6AE-415D-94E5-0427F8ED984E}" presName="childNode1tx" presStyleLbl="bgAcc1" presStyleIdx="2" presStyleCnt="5">
        <dgm:presLayoutVars>
          <dgm:bulletEnabled val="1"/>
        </dgm:presLayoutVars>
      </dgm:prSet>
      <dgm:spPr/>
    </dgm:pt>
    <dgm:pt modelId="{63B3E4EB-4DB9-4329-B654-8691DD428876}" type="pres">
      <dgm:prSet presAssocID="{2ED571E2-A6AE-415D-94E5-0427F8ED984E}" presName="parentNode1" presStyleLbl="node1" presStyleIdx="2" presStyleCnt="5" custScaleX="257437" custScaleY="451382">
        <dgm:presLayoutVars>
          <dgm:chMax val="1"/>
          <dgm:bulletEnabled val="1"/>
        </dgm:presLayoutVars>
      </dgm:prSet>
      <dgm:spPr/>
      <dgm:t>
        <a:bodyPr/>
        <a:lstStyle/>
        <a:p>
          <a:endParaRPr lang="en-US"/>
        </a:p>
      </dgm:t>
    </dgm:pt>
    <dgm:pt modelId="{AFA0053D-1BB2-43A5-B2F3-C9AA3747CA62}" type="pres">
      <dgm:prSet presAssocID="{2ED571E2-A6AE-415D-94E5-0427F8ED984E}" presName="connSite1" presStyleCnt="0"/>
      <dgm:spPr/>
    </dgm:pt>
    <dgm:pt modelId="{A27500BC-E241-4185-8F0E-FB3D4409306F}" type="pres">
      <dgm:prSet presAssocID="{865B31E0-73B9-480D-80F1-2D3CB702AC23}" presName="Name9" presStyleLbl="sibTrans2D1" presStyleIdx="2" presStyleCnt="4"/>
      <dgm:spPr/>
      <dgm:t>
        <a:bodyPr/>
        <a:lstStyle/>
        <a:p>
          <a:endParaRPr lang="en-US"/>
        </a:p>
      </dgm:t>
    </dgm:pt>
    <dgm:pt modelId="{5FE5FBAE-6BB5-4B06-86FA-9A8BAE4C5C7B}" type="pres">
      <dgm:prSet presAssocID="{8328C368-F6D1-4F1C-A136-618172273B54}" presName="composite2" presStyleCnt="0"/>
      <dgm:spPr/>
    </dgm:pt>
    <dgm:pt modelId="{64AC30A0-0564-4095-A0C6-8E820435A7B4}" type="pres">
      <dgm:prSet presAssocID="{8328C368-F6D1-4F1C-A136-618172273B54}" presName="dummyNode2" presStyleLbl="node1" presStyleIdx="2" presStyleCnt="5"/>
      <dgm:spPr/>
    </dgm:pt>
    <dgm:pt modelId="{28702873-96E9-43A5-A964-09755DDC68E6}" type="pres">
      <dgm:prSet presAssocID="{8328C368-F6D1-4F1C-A136-618172273B54}" presName="childNode2" presStyleLbl="bgAcc1" presStyleIdx="3" presStyleCnt="5" custScaleX="236514">
        <dgm:presLayoutVars>
          <dgm:bulletEnabled val="1"/>
        </dgm:presLayoutVars>
      </dgm:prSet>
      <dgm:spPr/>
    </dgm:pt>
    <dgm:pt modelId="{11D28D78-460B-4205-ADA9-330F0EF9BE21}" type="pres">
      <dgm:prSet presAssocID="{8328C368-F6D1-4F1C-A136-618172273B54}" presName="childNode2tx" presStyleLbl="bgAcc1" presStyleIdx="3" presStyleCnt="5">
        <dgm:presLayoutVars>
          <dgm:bulletEnabled val="1"/>
        </dgm:presLayoutVars>
      </dgm:prSet>
      <dgm:spPr/>
    </dgm:pt>
    <dgm:pt modelId="{AD170B79-3BB3-4CDC-A49A-A2B6AC46A631}" type="pres">
      <dgm:prSet presAssocID="{8328C368-F6D1-4F1C-A136-618172273B54}" presName="parentNode2" presStyleLbl="node1" presStyleIdx="3" presStyleCnt="5" custScaleX="263985" custScaleY="468004" custLinFactY="-46319" custLinFactNeighborX="12063" custLinFactNeighborY="-100000">
        <dgm:presLayoutVars>
          <dgm:chMax val="0"/>
          <dgm:bulletEnabled val="1"/>
        </dgm:presLayoutVars>
      </dgm:prSet>
      <dgm:spPr/>
      <dgm:t>
        <a:bodyPr/>
        <a:lstStyle/>
        <a:p>
          <a:endParaRPr lang="en-US"/>
        </a:p>
      </dgm:t>
    </dgm:pt>
    <dgm:pt modelId="{1751BD87-0B16-4B98-82BA-AC65DA1636E1}" type="pres">
      <dgm:prSet presAssocID="{8328C368-F6D1-4F1C-A136-618172273B54}" presName="connSite2" presStyleCnt="0"/>
      <dgm:spPr/>
    </dgm:pt>
    <dgm:pt modelId="{13AC25E5-D686-424E-9BCB-F0170513070C}" type="pres">
      <dgm:prSet presAssocID="{BDCF98B3-38BB-4972-8DD0-55369F07F4A6}" presName="Name18" presStyleLbl="sibTrans2D1" presStyleIdx="3" presStyleCnt="4"/>
      <dgm:spPr/>
      <dgm:t>
        <a:bodyPr/>
        <a:lstStyle/>
        <a:p>
          <a:endParaRPr lang="en-US"/>
        </a:p>
      </dgm:t>
    </dgm:pt>
    <dgm:pt modelId="{2C0D947F-8DCD-4C2A-BE37-0BEB69D4152E}" type="pres">
      <dgm:prSet presAssocID="{9C507B61-BD5F-43CF-B904-E18288190C7A}" presName="composite1" presStyleCnt="0"/>
      <dgm:spPr/>
    </dgm:pt>
    <dgm:pt modelId="{7D86F5F1-18A6-4361-AAE0-07C83A7806AC}" type="pres">
      <dgm:prSet presAssocID="{9C507B61-BD5F-43CF-B904-E18288190C7A}" presName="dummyNode1" presStyleLbl="node1" presStyleIdx="3" presStyleCnt="5"/>
      <dgm:spPr/>
    </dgm:pt>
    <dgm:pt modelId="{314A83CA-3ACE-471D-AB4C-E6710C85CCFE}" type="pres">
      <dgm:prSet presAssocID="{9C507B61-BD5F-43CF-B904-E18288190C7A}" presName="childNode1" presStyleLbl="bgAcc1" presStyleIdx="4" presStyleCnt="5" custLinFactY="196623" custLinFactNeighborX="-47512" custLinFactNeighborY="200000">
        <dgm:presLayoutVars>
          <dgm:bulletEnabled val="1"/>
        </dgm:presLayoutVars>
      </dgm:prSet>
      <dgm:spPr/>
    </dgm:pt>
    <dgm:pt modelId="{425C40B1-0D3D-4377-B333-4E2FEDDFB3BC}" type="pres">
      <dgm:prSet presAssocID="{9C507B61-BD5F-43CF-B904-E18288190C7A}" presName="childNode1tx" presStyleLbl="bgAcc1" presStyleIdx="4" presStyleCnt="5">
        <dgm:presLayoutVars>
          <dgm:bulletEnabled val="1"/>
        </dgm:presLayoutVars>
      </dgm:prSet>
      <dgm:spPr/>
    </dgm:pt>
    <dgm:pt modelId="{CA2ECF69-426D-4CF7-893B-8BB7CD15B684}" type="pres">
      <dgm:prSet presAssocID="{9C507B61-BD5F-43CF-B904-E18288190C7A}" presName="parentNode1" presStyleLbl="node1" presStyleIdx="4" presStyleCnt="5" custScaleX="249960" custScaleY="613975" custLinFactX="-17394" custLinFactY="288301" custLinFactNeighborX="-100000" custLinFactNeighborY="300000">
        <dgm:presLayoutVars>
          <dgm:chMax val="1"/>
          <dgm:bulletEnabled val="1"/>
        </dgm:presLayoutVars>
      </dgm:prSet>
      <dgm:spPr/>
      <dgm:t>
        <a:bodyPr/>
        <a:lstStyle/>
        <a:p>
          <a:endParaRPr lang="en-US"/>
        </a:p>
      </dgm:t>
    </dgm:pt>
    <dgm:pt modelId="{5EA24B35-29BA-47EF-B825-53E6ABA3FEEA}" type="pres">
      <dgm:prSet presAssocID="{9C507B61-BD5F-43CF-B904-E18288190C7A}" presName="connSite1" presStyleCnt="0"/>
      <dgm:spPr/>
    </dgm:pt>
  </dgm:ptLst>
  <dgm:cxnLst>
    <dgm:cxn modelId="{644FBDB3-E301-4D99-9730-CE0EF87CB8FC}" type="presOf" srcId="{1A107FEC-E076-4E98-A276-5D63CE8BC19D}" destId="{F3D2D06F-A90A-4199-AF48-B7B476FDECCD}" srcOrd="0" destOrd="0" presId="urn:microsoft.com/office/officeart/2005/8/layout/hProcess4"/>
    <dgm:cxn modelId="{77E1C54E-3948-4B12-98BF-146DAC1BF900}" type="presOf" srcId="{8328C368-F6D1-4F1C-A136-618172273B54}" destId="{AD170B79-3BB3-4CDC-A49A-A2B6AC46A631}" srcOrd="0" destOrd="0" presId="urn:microsoft.com/office/officeart/2005/8/layout/hProcess4"/>
    <dgm:cxn modelId="{E7E3E944-EA5E-4CB1-9C84-A96EC6FB844B}" type="presOf" srcId="{C4F7B37B-E7E3-4BB9-BD47-9FBE97B8B8E4}" destId="{0385D5A7-DB68-444C-88B7-114B537DDC42}" srcOrd="0" destOrd="0" presId="urn:microsoft.com/office/officeart/2005/8/layout/hProcess4"/>
    <dgm:cxn modelId="{D554956D-5867-42B4-8D77-1B04C5AE9B01}" type="presOf" srcId="{865B31E0-73B9-480D-80F1-2D3CB702AC23}" destId="{A27500BC-E241-4185-8F0E-FB3D4409306F}" srcOrd="0" destOrd="0" presId="urn:microsoft.com/office/officeart/2005/8/layout/hProcess4"/>
    <dgm:cxn modelId="{8548350D-D643-4605-BDFA-B461EC536766}" type="presOf" srcId="{BDCF98B3-38BB-4972-8DD0-55369F07F4A6}" destId="{13AC25E5-D686-424E-9BCB-F0170513070C}" srcOrd="0" destOrd="0" presId="urn:microsoft.com/office/officeart/2005/8/layout/hProcess4"/>
    <dgm:cxn modelId="{148F203F-50CE-4BD1-8C9D-041E78AA0C9D}" type="presOf" srcId="{2ED571E2-A6AE-415D-94E5-0427F8ED984E}" destId="{63B3E4EB-4DB9-4329-B654-8691DD428876}" srcOrd="0" destOrd="0" presId="urn:microsoft.com/office/officeart/2005/8/layout/hProcess4"/>
    <dgm:cxn modelId="{ABA91FD2-F084-46A3-B158-7697B7627ED0}" srcId="{15B98E9D-335D-4AC2-9368-6A9AE31E1428}" destId="{2834DC50-08BD-4A8B-BD8A-92FDCF8CC366}" srcOrd="0" destOrd="0" parTransId="{71D95D38-4E32-4041-8AB8-3E5F7DB515F9}" sibTransId="{1A107FEC-E076-4E98-A276-5D63CE8BC19D}"/>
    <dgm:cxn modelId="{757A5D10-CF7B-4704-8625-6D7E69474EE1}" srcId="{15B98E9D-335D-4AC2-9368-6A9AE31E1428}" destId="{2ED571E2-A6AE-415D-94E5-0427F8ED984E}" srcOrd="2" destOrd="0" parTransId="{46D8AC9C-7ADC-477B-A333-8E33F8F9F423}" sibTransId="{865B31E0-73B9-480D-80F1-2D3CB702AC23}"/>
    <dgm:cxn modelId="{75A18FAC-50C7-40B1-AD57-8E250BD8902D}" type="presOf" srcId="{15B98E9D-335D-4AC2-9368-6A9AE31E1428}" destId="{8D94A9E0-D772-48BD-B77D-0E19D0527AF6}" srcOrd="0" destOrd="0" presId="urn:microsoft.com/office/officeart/2005/8/layout/hProcess4"/>
    <dgm:cxn modelId="{1BDD5E8A-FFB0-4DBE-8D37-A1F8EF544FEE}" type="presOf" srcId="{9C507B61-BD5F-43CF-B904-E18288190C7A}" destId="{CA2ECF69-426D-4CF7-893B-8BB7CD15B684}" srcOrd="0" destOrd="0" presId="urn:microsoft.com/office/officeart/2005/8/layout/hProcess4"/>
    <dgm:cxn modelId="{0EE57DC9-B39C-4905-9FAE-00C47EE0ED59}" srcId="{15B98E9D-335D-4AC2-9368-6A9AE31E1428}" destId="{C4F7B37B-E7E3-4BB9-BD47-9FBE97B8B8E4}" srcOrd="1" destOrd="0" parTransId="{8F0563F9-8E26-4ECD-AA91-4B83056E1F3B}" sibTransId="{25A19F49-FB36-4590-A536-06F851020753}"/>
    <dgm:cxn modelId="{D14E8057-BBB8-4DD7-BA23-4D18E30DDC99}" srcId="{15B98E9D-335D-4AC2-9368-6A9AE31E1428}" destId="{9C507B61-BD5F-43CF-B904-E18288190C7A}" srcOrd="4" destOrd="0" parTransId="{E18CA5D9-C197-4CCE-B005-B92A47CBBBAB}" sibTransId="{2F57E078-332A-4F26-AF11-AC3EE04739C6}"/>
    <dgm:cxn modelId="{6949CED7-4CF5-4516-9161-4FBC74C49D10}" srcId="{15B98E9D-335D-4AC2-9368-6A9AE31E1428}" destId="{8328C368-F6D1-4F1C-A136-618172273B54}" srcOrd="3" destOrd="0" parTransId="{14E8F175-5F3F-42FC-8EEF-13E1EC39D59C}" sibTransId="{BDCF98B3-38BB-4972-8DD0-55369F07F4A6}"/>
    <dgm:cxn modelId="{EDCC994E-AC84-4661-9811-C68C8E1662F1}" type="presOf" srcId="{25A19F49-FB36-4590-A536-06F851020753}" destId="{3B30C269-8B0F-45D5-9880-BF7F89F21F86}" srcOrd="0" destOrd="0" presId="urn:microsoft.com/office/officeart/2005/8/layout/hProcess4"/>
    <dgm:cxn modelId="{F9C8192F-EE5D-4798-ADE9-DE253EA10935}" type="presOf" srcId="{2834DC50-08BD-4A8B-BD8A-92FDCF8CC366}" destId="{2C95674B-BD1E-471F-95D8-EB3E6C126B44}" srcOrd="0" destOrd="0" presId="urn:microsoft.com/office/officeart/2005/8/layout/hProcess4"/>
    <dgm:cxn modelId="{C2DBE702-1403-4B86-A7E7-277F00643D8B}" type="presParOf" srcId="{8D94A9E0-D772-48BD-B77D-0E19D0527AF6}" destId="{88642079-FF3A-4199-B424-46AF7A07C278}" srcOrd="0" destOrd="0" presId="urn:microsoft.com/office/officeart/2005/8/layout/hProcess4"/>
    <dgm:cxn modelId="{760CA851-E352-4A71-A42C-27CFA7F926CC}" type="presParOf" srcId="{8D94A9E0-D772-48BD-B77D-0E19D0527AF6}" destId="{B8855B26-C1E8-4D31-94DA-85F409C15B0C}" srcOrd="1" destOrd="0" presId="urn:microsoft.com/office/officeart/2005/8/layout/hProcess4"/>
    <dgm:cxn modelId="{B3608C2E-510F-4EFA-94B6-DFE3F212C18B}" type="presParOf" srcId="{8D94A9E0-D772-48BD-B77D-0E19D0527AF6}" destId="{3C488954-6580-4973-96F3-2E64AA6DADD7}" srcOrd="2" destOrd="0" presId="urn:microsoft.com/office/officeart/2005/8/layout/hProcess4"/>
    <dgm:cxn modelId="{3B4EDEDA-7862-425C-A086-8F9014D71671}" type="presParOf" srcId="{3C488954-6580-4973-96F3-2E64AA6DADD7}" destId="{B2CB97FE-5A2E-4868-BF31-97F820D21EF4}" srcOrd="0" destOrd="0" presId="urn:microsoft.com/office/officeart/2005/8/layout/hProcess4"/>
    <dgm:cxn modelId="{5D8718F1-4591-43F2-AA74-D05B006A9710}" type="presParOf" srcId="{B2CB97FE-5A2E-4868-BF31-97F820D21EF4}" destId="{3A3DDDF2-E7CC-4CC0-ACA4-5B40A0F98E29}" srcOrd="0" destOrd="0" presId="urn:microsoft.com/office/officeart/2005/8/layout/hProcess4"/>
    <dgm:cxn modelId="{359614FB-0F3F-4358-8BEC-3C27045ECA2C}" type="presParOf" srcId="{B2CB97FE-5A2E-4868-BF31-97F820D21EF4}" destId="{E0AC3F9E-FC55-4FC8-8858-396985487AF1}" srcOrd="1" destOrd="0" presId="urn:microsoft.com/office/officeart/2005/8/layout/hProcess4"/>
    <dgm:cxn modelId="{61861175-E719-42C9-B025-9AB18B316478}" type="presParOf" srcId="{B2CB97FE-5A2E-4868-BF31-97F820D21EF4}" destId="{6468A1ED-7BC0-4AE7-9B7F-87998E40DC65}" srcOrd="2" destOrd="0" presId="urn:microsoft.com/office/officeart/2005/8/layout/hProcess4"/>
    <dgm:cxn modelId="{B175ABFA-6333-4657-8118-25E3B670491E}" type="presParOf" srcId="{B2CB97FE-5A2E-4868-BF31-97F820D21EF4}" destId="{2C95674B-BD1E-471F-95D8-EB3E6C126B44}" srcOrd="3" destOrd="0" presId="urn:microsoft.com/office/officeart/2005/8/layout/hProcess4"/>
    <dgm:cxn modelId="{FB751339-B3E2-4DF5-976B-06613DB51838}" type="presParOf" srcId="{B2CB97FE-5A2E-4868-BF31-97F820D21EF4}" destId="{85295250-1DC6-445C-8442-E85DBDB57305}" srcOrd="4" destOrd="0" presId="urn:microsoft.com/office/officeart/2005/8/layout/hProcess4"/>
    <dgm:cxn modelId="{5134A256-4A5F-48CD-BA8D-3E51CCF8E4A1}" type="presParOf" srcId="{3C488954-6580-4973-96F3-2E64AA6DADD7}" destId="{F3D2D06F-A90A-4199-AF48-B7B476FDECCD}" srcOrd="1" destOrd="0" presId="urn:microsoft.com/office/officeart/2005/8/layout/hProcess4"/>
    <dgm:cxn modelId="{1C54219C-EB8E-4BF7-A695-705A1AA1FAA8}" type="presParOf" srcId="{3C488954-6580-4973-96F3-2E64AA6DADD7}" destId="{9AD4C58A-F45D-497D-AB9A-6837EE5C13EC}" srcOrd="2" destOrd="0" presId="urn:microsoft.com/office/officeart/2005/8/layout/hProcess4"/>
    <dgm:cxn modelId="{77F8A3D9-CCFD-47E5-B910-786AABDFEFB7}" type="presParOf" srcId="{9AD4C58A-F45D-497D-AB9A-6837EE5C13EC}" destId="{41AB29A0-12C4-48D3-83D5-FDD74D2DAA8E}" srcOrd="0" destOrd="0" presId="urn:microsoft.com/office/officeart/2005/8/layout/hProcess4"/>
    <dgm:cxn modelId="{542E466E-7F96-4457-AA88-BF9DDA843713}" type="presParOf" srcId="{9AD4C58A-F45D-497D-AB9A-6837EE5C13EC}" destId="{3E6E62CC-E730-484C-BD6B-BD2C10ABE637}" srcOrd="1" destOrd="0" presId="urn:microsoft.com/office/officeart/2005/8/layout/hProcess4"/>
    <dgm:cxn modelId="{42752065-6A57-4120-B9F0-28DFC1899341}" type="presParOf" srcId="{9AD4C58A-F45D-497D-AB9A-6837EE5C13EC}" destId="{0186F756-FE29-42AF-952B-8D653DC37E05}" srcOrd="2" destOrd="0" presId="urn:microsoft.com/office/officeart/2005/8/layout/hProcess4"/>
    <dgm:cxn modelId="{281BABA6-37A7-499D-BCFA-8D5385785DCE}" type="presParOf" srcId="{9AD4C58A-F45D-497D-AB9A-6837EE5C13EC}" destId="{0385D5A7-DB68-444C-88B7-114B537DDC42}" srcOrd="3" destOrd="0" presId="urn:microsoft.com/office/officeart/2005/8/layout/hProcess4"/>
    <dgm:cxn modelId="{25CA79AE-9A0F-46FB-82CD-23C63A0D9C02}" type="presParOf" srcId="{9AD4C58A-F45D-497D-AB9A-6837EE5C13EC}" destId="{43587A2F-4F0B-488A-9C03-E6AF996E452F}" srcOrd="4" destOrd="0" presId="urn:microsoft.com/office/officeart/2005/8/layout/hProcess4"/>
    <dgm:cxn modelId="{21896B49-A0DA-4F50-93C5-41BBAB24AE8A}" type="presParOf" srcId="{3C488954-6580-4973-96F3-2E64AA6DADD7}" destId="{3B30C269-8B0F-45D5-9880-BF7F89F21F86}" srcOrd="3" destOrd="0" presId="urn:microsoft.com/office/officeart/2005/8/layout/hProcess4"/>
    <dgm:cxn modelId="{5B933FAC-354A-44F5-865A-AF789A90045C}" type="presParOf" srcId="{3C488954-6580-4973-96F3-2E64AA6DADD7}" destId="{A4B13116-0D72-4FFF-A794-07F8EC899D57}" srcOrd="4" destOrd="0" presId="urn:microsoft.com/office/officeart/2005/8/layout/hProcess4"/>
    <dgm:cxn modelId="{9A04C93E-D7A1-4912-AB60-7AE7DB679553}" type="presParOf" srcId="{A4B13116-0D72-4FFF-A794-07F8EC899D57}" destId="{95EE74FC-F7C2-4013-94EB-A5719F07FC5D}" srcOrd="0" destOrd="0" presId="urn:microsoft.com/office/officeart/2005/8/layout/hProcess4"/>
    <dgm:cxn modelId="{00374D8C-7CBF-4BF7-9D8F-BEA61CF53BFA}" type="presParOf" srcId="{A4B13116-0D72-4FFF-A794-07F8EC899D57}" destId="{AC27DABB-FAE8-41D4-B61D-5EC76D88AF10}" srcOrd="1" destOrd="0" presId="urn:microsoft.com/office/officeart/2005/8/layout/hProcess4"/>
    <dgm:cxn modelId="{09F7D467-7005-4467-8BFF-D12F0751390B}" type="presParOf" srcId="{A4B13116-0D72-4FFF-A794-07F8EC899D57}" destId="{EEE60ADC-DC94-4D10-824B-E0FED93964E8}" srcOrd="2" destOrd="0" presId="urn:microsoft.com/office/officeart/2005/8/layout/hProcess4"/>
    <dgm:cxn modelId="{A609075E-EFD6-4046-AB0C-5DA6F7530B33}" type="presParOf" srcId="{A4B13116-0D72-4FFF-A794-07F8EC899D57}" destId="{63B3E4EB-4DB9-4329-B654-8691DD428876}" srcOrd="3" destOrd="0" presId="urn:microsoft.com/office/officeart/2005/8/layout/hProcess4"/>
    <dgm:cxn modelId="{302CF537-91E9-486F-A1B0-C45EF1B9AE46}" type="presParOf" srcId="{A4B13116-0D72-4FFF-A794-07F8EC899D57}" destId="{AFA0053D-1BB2-43A5-B2F3-C9AA3747CA62}" srcOrd="4" destOrd="0" presId="urn:microsoft.com/office/officeart/2005/8/layout/hProcess4"/>
    <dgm:cxn modelId="{5B51CCFE-253B-4AB2-929A-E7229383166F}" type="presParOf" srcId="{3C488954-6580-4973-96F3-2E64AA6DADD7}" destId="{A27500BC-E241-4185-8F0E-FB3D4409306F}" srcOrd="5" destOrd="0" presId="urn:microsoft.com/office/officeart/2005/8/layout/hProcess4"/>
    <dgm:cxn modelId="{1B3F98B1-5456-402C-BF97-C738AEF857FE}" type="presParOf" srcId="{3C488954-6580-4973-96F3-2E64AA6DADD7}" destId="{5FE5FBAE-6BB5-4B06-86FA-9A8BAE4C5C7B}" srcOrd="6" destOrd="0" presId="urn:microsoft.com/office/officeart/2005/8/layout/hProcess4"/>
    <dgm:cxn modelId="{93EEDA21-2C70-4DF5-9851-9171F7011EEE}" type="presParOf" srcId="{5FE5FBAE-6BB5-4B06-86FA-9A8BAE4C5C7B}" destId="{64AC30A0-0564-4095-A0C6-8E820435A7B4}" srcOrd="0" destOrd="0" presId="urn:microsoft.com/office/officeart/2005/8/layout/hProcess4"/>
    <dgm:cxn modelId="{DCB8F64A-D833-43A4-AC5F-73120C3428D4}" type="presParOf" srcId="{5FE5FBAE-6BB5-4B06-86FA-9A8BAE4C5C7B}" destId="{28702873-96E9-43A5-A964-09755DDC68E6}" srcOrd="1" destOrd="0" presId="urn:microsoft.com/office/officeart/2005/8/layout/hProcess4"/>
    <dgm:cxn modelId="{FB9F2405-3EEE-4CD5-AFDC-6EA4EB956998}" type="presParOf" srcId="{5FE5FBAE-6BB5-4B06-86FA-9A8BAE4C5C7B}" destId="{11D28D78-460B-4205-ADA9-330F0EF9BE21}" srcOrd="2" destOrd="0" presId="urn:microsoft.com/office/officeart/2005/8/layout/hProcess4"/>
    <dgm:cxn modelId="{E725AC4C-5597-4648-A98F-2E333EAEFA12}" type="presParOf" srcId="{5FE5FBAE-6BB5-4B06-86FA-9A8BAE4C5C7B}" destId="{AD170B79-3BB3-4CDC-A49A-A2B6AC46A631}" srcOrd="3" destOrd="0" presId="urn:microsoft.com/office/officeart/2005/8/layout/hProcess4"/>
    <dgm:cxn modelId="{F8ADD3D4-918A-48FE-AAAF-F72C0A1037D3}" type="presParOf" srcId="{5FE5FBAE-6BB5-4B06-86FA-9A8BAE4C5C7B}" destId="{1751BD87-0B16-4B98-82BA-AC65DA1636E1}" srcOrd="4" destOrd="0" presId="urn:microsoft.com/office/officeart/2005/8/layout/hProcess4"/>
    <dgm:cxn modelId="{B2532647-E3BD-4E6D-B894-825433DC2EA2}" type="presParOf" srcId="{3C488954-6580-4973-96F3-2E64AA6DADD7}" destId="{13AC25E5-D686-424E-9BCB-F0170513070C}" srcOrd="7" destOrd="0" presId="urn:microsoft.com/office/officeart/2005/8/layout/hProcess4"/>
    <dgm:cxn modelId="{3387FDE3-F393-4F68-96F4-5093E5F6B6DE}" type="presParOf" srcId="{3C488954-6580-4973-96F3-2E64AA6DADD7}" destId="{2C0D947F-8DCD-4C2A-BE37-0BEB69D4152E}" srcOrd="8" destOrd="0" presId="urn:microsoft.com/office/officeart/2005/8/layout/hProcess4"/>
    <dgm:cxn modelId="{E95F4088-1621-444B-B531-295A981FD3D7}" type="presParOf" srcId="{2C0D947F-8DCD-4C2A-BE37-0BEB69D4152E}" destId="{7D86F5F1-18A6-4361-AAE0-07C83A7806AC}" srcOrd="0" destOrd="0" presId="urn:microsoft.com/office/officeart/2005/8/layout/hProcess4"/>
    <dgm:cxn modelId="{D87F89F4-AF44-4FE1-A640-8EF57E512189}" type="presParOf" srcId="{2C0D947F-8DCD-4C2A-BE37-0BEB69D4152E}" destId="{314A83CA-3ACE-471D-AB4C-E6710C85CCFE}" srcOrd="1" destOrd="0" presId="urn:microsoft.com/office/officeart/2005/8/layout/hProcess4"/>
    <dgm:cxn modelId="{D5947272-5A1A-4683-AF50-58FB0BC33B79}" type="presParOf" srcId="{2C0D947F-8DCD-4C2A-BE37-0BEB69D4152E}" destId="{425C40B1-0D3D-4377-B333-4E2FEDDFB3BC}" srcOrd="2" destOrd="0" presId="urn:microsoft.com/office/officeart/2005/8/layout/hProcess4"/>
    <dgm:cxn modelId="{B120186B-A684-4479-B1E1-C06683CDFCEA}" type="presParOf" srcId="{2C0D947F-8DCD-4C2A-BE37-0BEB69D4152E}" destId="{CA2ECF69-426D-4CF7-893B-8BB7CD15B684}" srcOrd="3" destOrd="0" presId="urn:microsoft.com/office/officeart/2005/8/layout/hProcess4"/>
    <dgm:cxn modelId="{30CF131E-C823-42B1-B7DC-AC2F85167BF1}" type="presParOf" srcId="{2C0D947F-8DCD-4C2A-BE37-0BEB69D4152E}" destId="{5EA24B35-29BA-47EF-B825-53E6ABA3FEEA}"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72DD79-E34A-4B99-868C-545178B396E0}" type="doc">
      <dgm:prSet loTypeId="urn:microsoft.com/office/officeart/2005/8/layout/hProcess4" loCatId="process" qsTypeId="urn:microsoft.com/office/officeart/2005/8/quickstyle/simple1#2" qsCatId="simple" csTypeId="urn:microsoft.com/office/officeart/2005/8/colors/accent2_1" csCatId="accent2" phldr="1"/>
      <dgm:spPr/>
      <dgm:t>
        <a:bodyPr/>
        <a:lstStyle/>
        <a:p>
          <a:endParaRPr lang="en-US"/>
        </a:p>
      </dgm:t>
    </dgm:pt>
    <dgm:pt modelId="{1BB70F35-C789-4390-8AC5-3C2C303855DC}">
      <dgm:prSet custT="1"/>
      <dgm:spPr/>
      <dgm:t>
        <a:bodyPr/>
        <a:lstStyle/>
        <a:p>
          <a:pPr rtl="0"/>
          <a:r>
            <a:rPr lang="en-US" sz="2000" dirty="0" smtClean="0"/>
            <a:t>Make decisions within a multi-tier model.</a:t>
          </a:r>
          <a:endParaRPr lang="en-US" sz="1200" dirty="0"/>
        </a:p>
      </dgm:t>
    </dgm:pt>
    <dgm:pt modelId="{C8F9EE6B-B03E-4720-B5DA-85EBF4C12135}" type="parTrans" cxnId="{A2C8F2C4-21B2-4CA9-8103-E0850EAC3616}">
      <dgm:prSet/>
      <dgm:spPr/>
      <dgm:t>
        <a:bodyPr/>
        <a:lstStyle/>
        <a:p>
          <a:endParaRPr lang="en-US"/>
        </a:p>
      </dgm:t>
    </dgm:pt>
    <dgm:pt modelId="{FF2B17E7-44B6-46C7-973D-1D6D6EF6F26D}" type="sibTrans" cxnId="{A2C8F2C4-21B2-4CA9-8103-E0850EAC3616}">
      <dgm:prSet/>
      <dgm:spPr/>
      <dgm:t>
        <a:bodyPr/>
        <a:lstStyle/>
        <a:p>
          <a:endParaRPr lang="en-US"/>
        </a:p>
      </dgm:t>
    </dgm:pt>
    <dgm:pt modelId="{81EB35D4-5B70-49F4-8B39-F7DC2B52F405}">
      <dgm:prSet custT="1"/>
      <dgm:spPr/>
      <dgm:t>
        <a:bodyPr/>
        <a:lstStyle/>
        <a:p>
          <a:pPr rtl="0"/>
          <a:r>
            <a:rPr lang="en-US" sz="2000" dirty="0" smtClean="0"/>
            <a:t>Use data to make decisions and monitor student progress to inform instruction.</a:t>
          </a:r>
          <a:endParaRPr lang="en-US" sz="2000" dirty="0"/>
        </a:p>
      </dgm:t>
    </dgm:pt>
    <dgm:pt modelId="{2748FBAF-0D4D-492F-8EAF-AF4C5F3B7C12}" type="parTrans" cxnId="{D87D0870-0813-43C9-9AB2-55911F7B24BF}">
      <dgm:prSet/>
      <dgm:spPr/>
      <dgm:t>
        <a:bodyPr/>
        <a:lstStyle/>
        <a:p>
          <a:endParaRPr lang="en-US"/>
        </a:p>
      </dgm:t>
    </dgm:pt>
    <dgm:pt modelId="{1D5A41AB-DA41-4B8C-9BFA-5941FFAA2DB9}" type="sibTrans" cxnId="{D87D0870-0813-43C9-9AB2-55911F7B24BF}">
      <dgm:prSet/>
      <dgm:spPr/>
      <dgm:t>
        <a:bodyPr/>
        <a:lstStyle/>
        <a:p>
          <a:endParaRPr lang="en-US"/>
        </a:p>
      </dgm:t>
    </dgm:pt>
    <dgm:pt modelId="{6256B7C7-BA41-4115-9F65-9B1056173FCC}">
      <dgm:prSet/>
      <dgm:spPr/>
      <dgm:t>
        <a:bodyPr/>
        <a:lstStyle/>
        <a:p>
          <a:pPr rtl="0"/>
          <a:r>
            <a:rPr lang="en-US" dirty="0" smtClean="0"/>
            <a:t>Use assessment for screening, diagnostics, and progress monitoring.</a:t>
          </a:r>
          <a:endParaRPr lang="en-US" dirty="0"/>
        </a:p>
      </dgm:t>
    </dgm:pt>
    <dgm:pt modelId="{3955BA0C-A9B2-47A2-9AB4-E6AC52CB2C5D}" type="parTrans" cxnId="{ABD7E8F8-6F7C-41B5-8080-3D86C8D23EB0}">
      <dgm:prSet/>
      <dgm:spPr/>
      <dgm:t>
        <a:bodyPr/>
        <a:lstStyle/>
        <a:p>
          <a:endParaRPr lang="en-US"/>
        </a:p>
      </dgm:t>
    </dgm:pt>
    <dgm:pt modelId="{BCD8F9B4-909D-4BE8-8A8B-8AFAAF61A978}" type="sibTrans" cxnId="{ABD7E8F8-6F7C-41B5-8080-3D86C8D23EB0}">
      <dgm:prSet/>
      <dgm:spPr/>
      <dgm:t>
        <a:bodyPr/>
        <a:lstStyle/>
        <a:p>
          <a:endParaRPr lang="en-US"/>
        </a:p>
      </dgm:t>
    </dgm:pt>
    <dgm:pt modelId="{82B814E9-637C-4164-BDD2-C0F768185156}" type="pres">
      <dgm:prSet presAssocID="{6472DD79-E34A-4B99-868C-545178B396E0}" presName="Name0" presStyleCnt="0">
        <dgm:presLayoutVars>
          <dgm:dir/>
          <dgm:animLvl val="lvl"/>
          <dgm:resizeHandles val="exact"/>
        </dgm:presLayoutVars>
      </dgm:prSet>
      <dgm:spPr/>
      <dgm:t>
        <a:bodyPr/>
        <a:lstStyle/>
        <a:p>
          <a:endParaRPr lang="en-US"/>
        </a:p>
      </dgm:t>
    </dgm:pt>
    <dgm:pt modelId="{1CE532C9-2274-4E96-9662-55EC67218275}" type="pres">
      <dgm:prSet presAssocID="{6472DD79-E34A-4B99-868C-545178B396E0}" presName="tSp" presStyleCnt="0"/>
      <dgm:spPr/>
    </dgm:pt>
    <dgm:pt modelId="{09271A09-EE9B-40BB-BB96-FECB15812674}" type="pres">
      <dgm:prSet presAssocID="{6472DD79-E34A-4B99-868C-545178B396E0}" presName="bSp" presStyleCnt="0"/>
      <dgm:spPr/>
    </dgm:pt>
    <dgm:pt modelId="{CB576641-2D34-4413-B86E-976856A43D0E}" type="pres">
      <dgm:prSet presAssocID="{6472DD79-E34A-4B99-868C-545178B396E0}" presName="process" presStyleCnt="0"/>
      <dgm:spPr/>
    </dgm:pt>
    <dgm:pt modelId="{58D005BE-0D88-4E03-A1AB-D24E9EAD55A5}" type="pres">
      <dgm:prSet presAssocID="{1BB70F35-C789-4390-8AC5-3C2C303855DC}" presName="composite1" presStyleCnt="0"/>
      <dgm:spPr/>
    </dgm:pt>
    <dgm:pt modelId="{70F61D8F-00A2-4063-99E0-97FCFE0EC18E}" type="pres">
      <dgm:prSet presAssocID="{1BB70F35-C789-4390-8AC5-3C2C303855DC}" presName="dummyNode1" presStyleLbl="node1" presStyleIdx="0" presStyleCnt="3"/>
      <dgm:spPr/>
    </dgm:pt>
    <dgm:pt modelId="{5680CA83-A79A-413F-830C-5614171F2651}" type="pres">
      <dgm:prSet presAssocID="{1BB70F35-C789-4390-8AC5-3C2C303855DC}" presName="childNode1" presStyleLbl="bgAcc1" presStyleIdx="0" presStyleCnt="3">
        <dgm:presLayoutVars>
          <dgm:bulletEnabled val="1"/>
        </dgm:presLayoutVars>
      </dgm:prSet>
      <dgm:spPr/>
    </dgm:pt>
    <dgm:pt modelId="{FD8D6745-1CEE-422B-968B-CC3ADEFBF10D}" type="pres">
      <dgm:prSet presAssocID="{1BB70F35-C789-4390-8AC5-3C2C303855DC}" presName="childNode1tx" presStyleLbl="bgAcc1" presStyleIdx="0" presStyleCnt="3">
        <dgm:presLayoutVars>
          <dgm:bulletEnabled val="1"/>
        </dgm:presLayoutVars>
      </dgm:prSet>
      <dgm:spPr/>
    </dgm:pt>
    <dgm:pt modelId="{46DF8D71-86B2-4461-B716-D228B46B6470}" type="pres">
      <dgm:prSet presAssocID="{1BB70F35-C789-4390-8AC5-3C2C303855DC}" presName="parentNode1" presStyleLbl="node1" presStyleIdx="0" presStyleCnt="3" custScaleX="111738" custScaleY="349027">
        <dgm:presLayoutVars>
          <dgm:chMax val="1"/>
          <dgm:bulletEnabled val="1"/>
        </dgm:presLayoutVars>
      </dgm:prSet>
      <dgm:spPr/>
      <dgm:t>
        <a:bodyPr/>
        <a:lstStyle/>
        <a:p>
          <a:endParaRPr lang="en-US"/>
        </a:p>
      </dgm:t>
    </dgm:pt>
    <dgm:pt modelId="{15E7CD9B-D885-47A9-A5A0-730AFEC71EC8}" type="pres">
      <dgm:prSet presAssocID="{1BB70F35-C789-4390-8AC5-3C2C303855DC}" presName="connSite1" presStyleCnt="0"/>
      <dgm:spPr/>
    </dgm:pt>
    <dgm:pt modelId="{3B3F79B1-B04A-4049-A0D5-F09F951F8FC0}" type="pres">
      <dgm:prSet presAssocID="{FF2B17E7-44B6-46C7-973D-1D6D6EF6F26D}" presName="Name9" presStyleLbl="sibTrans2D1" presStyleIdx="0" presStyleCnt="2"/>
      <dgm:spPr/>
      <dgm:t>
        <a:bodyPr/>
        <a:lstStyle/>
        <a:p>
          <a:endParaRPr lang="en-US"/>
        </a:p>
      </dgm:t>
    </dgm:pt>
    <dgm:pt modelId="{58AE057F-C52F-41CF-9E47-D6BFFD5531CE}" type="pres">
      <dgm:prSet presAssocID="{81EB35D4-5B70-49F4-8B39-F7DC2B52F405}" presName="composite2" presStyleCnt="0"/>
      <dgm:spPr/>
    </dgm:pt>
    <dgm:pt modelId="{BF8381D4-1084-478B-9052-F9E4E68DE2FB}" type="pres">
      <dgm:prSet presAssocID="{81EB35D4-5B70-49F4-8B39-F7DC2B52F405}" presName="dummyNode2" presStyleLbl="node1" presStyleIdx="0" presStyleCnt="3"/>
      <dgm:spPr/>
    </dgm:pt>
    <dgm:pt modelId="{2629F068-BC6D-4F05-AB9E-63C124EBE368}" type="pres">
      <dgm:prSet presAssocID="{81EB35D4-5B70-49F4-8B39-F7DC2B52F405}" presName="childNode2" presStyleLbl="bgAcc1" presStyleIdx="1" presStyleCnt="3">
        <dgm:presLayoutVars>
          <dgm:bulletEnabled val="1"/>
        </dgm:presLayoutVars>
      </dgm:prSet>
      <dgm:spPr/>
    </dgm:pt>
    <dgm:pt modelId="{98AA76F1-860A-4D02-8D8A-F4883267613B}" type="pres">
      <dgm:prSet presAssocID="{81EB35D4-5B70-49F4-8B39-F7DC2B52F405}" presName="childNode2tx" presStyleLbl="bgAcc1" presStyleIdx="1" presStyleCnt="3">
        <dgm:presLayoutVars>
          <dgm:bulletEnabled val="1"/>
        </dgm:presLayoutVars>
      </dgm:prSet>
      <dgm:spPr/>
    </dgm:pt>
    <dgm:pt modelId="{699622C5-E8EB-46A9-980D-EFF99D0CD407}" type="pres">
      <dgm:prSet presAssocID="{81EB35D4-5B70-49F4-8B39-F7DC2B52F405}" presName="parentNode2" presStyleLbl="node1" presStyleIdx="1" presStyleCnt="3" custScaleY="297931" custLinFactY="51362" custLinFactNeighborX="-1952" custLinFactNeighborY="100000">
        <dgm:presLayoutVars>
          <dgm:chMax val="0"/>
          <dgm:bulletEnabled val="1"/>
        </dgm:presLayoutVars>
      </dgm:prSet>
      <dgm:spPr/>
      <dgm:t>
        <a:bodyPr/>
        <a:lstStyle/>
        <a:p>
          <a:endParaRPr lang="en-US"/>
        </a:p>
      </dgm:t>
    </dgm:pt>
    <dgm:pt modelId="{3C09116A-CF5A-4458-B2A2-97835D0113B5}" type="pres">
      <dgm:prSet presAssocID="{81EB35D4-5B70-49F4-8B39-F7DC2B52F405}" presName="connSite2" presStyleCnt="0"/>
      <dgm:spPr/>
    </dgm:pt>
    <dgm:pt modelId="{C65DCFDE-DC21-4363-B956-3CD92B9DE075}" type="pres">
      <dgm:prSet presAssocID="{1D5A41AB-DA41-4B8C-9BFA-5941FFAA2DB9}" presName="Name18" presStyleLbl="sibTrans2D1" presStyleIdx="1" presStyleCnt="2"/>
      <dgm:spPr/>
      <dgm:t>
        <a:bodyPr/>
        <a:lstStyle/>
        <a:p>
          <a:endParaRPr lang="en-US"/>
        </a:p>
      </dgm:t>
    </dgm:pt>
    <dgm:pt modelId="{C07FF3F5-AFEA-40DA-83D7-8FA924305247}" type="pres">
      <dgm:prSet presAssocID="{6256B7C7-BA41-4115-9F65-9B1056173FCC}" presName="composite1" presStyleCnt="0"/>
      <dgm:spPr/>
    </dgm:pt>
    <dgm:pt modelId="{7FE80524-CA2F-40CE-9772-DDA10DF8FA43}" type="pres">
      <dgm:prSet presAssocID="{6256B7C7-BA41-4115-9F65-9B1056173FCC}" presName="dummyNode1" presStyleLbl="node1" presStyleIdx="1" presStyleCnt="3"/>
      <dgm:spPr/>
    </dgm:pt>
    <dgm:pt modelId="{225A9CE9-FB0C-4218-B5B3-58A0992F7D0B}" type="pres">
      <dgm:prSet presAssocID="{6256B7C7-BA41-4115-9F65-9B1056173FCC}" presName="childNode1" presStyleLbl="bgAcc1" presStyleIdx="2" presStyleCnt="3">
        <dgm:presLayoutVars>
          <dgm:bulletEnabled val="1"/>
        </dgm:presLayoutVars>
      </dgm:prSet>
      <dgm:spPr/>
    </dgm:pt>
    <dgm:pt modelId="{E87AF153-6428-44C7-BCAC-30D09EA94954}" type="pres">
      <dgm:prSet presAssocID="{6256B7C7-BA41-4115-9F65-9B1056173FCC}" presName="childNode1tx" presStyleLbl="bgAcc1" presStyleIdx="2" presStyleCnt="3">
        <dgm:presLayoutVars>
          <dgm:bulletEnabled val="1"/>
        </dgm:presLayoutVars>
      </dgm:prSet>
      <dgm:spPr/>
    </dgm:pt>
    <dgm:pt modelId="{D85D9249-FC13-4608-AAD5-C713717C0601}" type="pres">
      <dgm:prSet presAssocID="{6256B7C7-BA41-4115-9F65-9B1056173FCC}" presName="parentNode1" presStyleLbl="node1" presStyleIdx="2" presStyleCnt="3" custScaleY="263254" custLinFactNeighborX="-1307" custLinFactNeighborY="-61565">
        <dgm:presLayoutVars>
          <dgm:chMax val="1"/>
          <dgm:bulletEnabled val="1"/>
        </dgm:presLayoutVars>
      </dgm:prSet>
      <dgm:spPr/>
      <dgm:t>
        <a:bodyPr/>
        <a:lstStyle/>
        <a:p>
          <a:endParaRPr lang="en-US"/>
        </a:p>
      </dgm:t>
    </dgm:pt>
    <dgm:pt modelId="{72C77F71-B894-4A30-A612-78738A233AFB}" type="pres">
      <dgm:prSet presAssocID="{6256B7C7-BA41-4115-9F65-9B1056173FCC}" presName="connSite1" presStyleCnt="0"/>
      <dgm:spPr/>
    </dgm:pt>
  </dgm:ptLst>
  <dgm:cxnLst>
    <dgm:cxn modelId="{3FACCD50-7CFB-42D4-907C-64C292D5CF67}" type="presOf" srcId="{81EB35D4-5B70-49F4-8B39-F7DC2B52F405}" destId="{699622C5-E8EB-46A9-980D-EFF99D0CD407}" srcOrd="0" destOrd="0" presId="urn:microsoft.com/office/officeart/2005/8/layout/hProcess4"/>
    <dgm:cxn modelId="{50D0D611-1D7E-4660-BF95-EC3ADB4A7FEA}" type="presOf" srcId="{1D5A41AB-DA41-4B8C-9BFA-5941FFAA2DB9}" destId="{C65DCFDE-DC21-4363-B956-3CD92B9DE075}" srcOrd="0" destOrd="0" presId="urn:microsoft.com/office/officeart/2005/8/layout/hProcess4"/>
    <dgm:cxn modelId="{F5AD6F92-5BE7-447B-8859-494BC7336D22}" type="presOf" srcId="{6472DD79-E34A-4B99-868C-545178B396E0}" destId="{82B814E9-637C-4164-BDD2-C0F768185156}" srcOrd="0" destOrd="0" presId="urn:microsoft.com/office/officeart/2005/8/layout/hProcess4"/>
    <dgm:cxn modelId="{ED3B47ED-F8A8-4C30-BB04-EBB201BBB817}" type="presOf" srcId="{FF2B17E7-44B6-46C7-973D-1D6D6EF6F26D}" destId="{3B3F79B1-B04A-4049-A0D5-F09F951F8FC0}" srcOrd="0" destOrd="0" presId="urn:microsoft.com/office/officeart/2005/8/layout/hProcess4"/>
    <dgm:cxn modelId="{8A2230FE-B08B-455A-B70F-C2A02D376F59}" type="presOf" srcId="{6256B7C7-BA41-4115-9F65-9B1056173FCC}" destId="{D85D9249-FC13-4608-AAD5-C713717C0601}" srcOrd="0" destOrd="0" presId="urn:microsoft.com/office/officeart/2005/8/layout/hProcess4"/>
    <dgm:cxn modelId="{ABD7E8F8-6F7C-41B5-8080-3D86C8D23EB0}" srcId="{6472DD79-E34A-4B99-868C-545178B396E0}" destId="{6256B7C7-BA41-4115-9F65-9B1056173FCC}" srcOrd="2" destOrd="0" parTransId="{3955BA0C-A9B2-47A2-9AB4-E6AC52CB2C5D}" sibTransId="{BCD8F9B4-909D-4BE8-8A8B-8AFAAF61A978}"/>
    <dgm:cxn modelId="{A2C8F2C4-21B2-4CA9-8103-E0850EAC3616}" srcId="{6472DD79-E34A-4B99-868C-545178B396E0}" destId="{1BB70F35-C789-4390-8AC5-3C2C303855DC}" srcOrd="0" destOrd="0" parTransId="{C8F9EE6B-B03E-4720-B5DA-85EBF4C12135}" sibTransId="{FF2B17E7-44B6-46C7-973D-1D6D6EF6F26D}"/>
    <dgm:cxn modelId="{5BED55BA-50BE-44DF-B957-0E9B7327EB7C}" type="presOf" srcId="{1BB70F35-C789-4390-8AC5-3C2C303855DC}" destId="{46DF8D71-86B2-4461-B716-D228B46B6470}" srcOrd="0" destOrd="0" presId="urn:microsoft.com/office/officeart/2005/8/layout/hProcess4"/>
    <dgm:cxn modelId="{D87D0870-0813-43C9-9AB2-55911F7B24BF}" srcId="{6472DD79-E34A-4B99-868C-545178B396E0}" destId="{81EB35D4-5B70-49F4-8B39-F7DC2B52F405}" srcOrd="1" destOrd="0" parTransId="{2748FBAF-0D4D-492F-8EAF-AF4C5F3B7C12}" sibTransId="{1D5A41AB-DA41-4B8C-9BFA-5941FFAA2DB9}"/>
    <dgm:cxn modelId="{720EE034-9AEE-40CD-BF71-E8B11424F2E6}" type="presParOf" srcId="{82B814E9-637C-4164-BDD2-C0F768185156}" destId="{1CE532C9-2274-4E96-9662-55EC67218275}" srcOrd="0" destOrd="0" presId="urn:microsoft.com/office/officeart/2005/8/layout/hProcess4"/>
    <dgm:cxn modelId="{25C75FB3-C753-416C-B04C-BAA3593838D0}" type="presParOf" srcId="{82B814E9-637C-4164-BDD2-C0F768185156}" destId="{09271A09-EE9B-40BB-BB96-FECB15812674}" srcOrd="1" destOrd="0" presId="urn:microsoft.com/office/officeart/2005/8/layout/hProcess4"/>
    <dgm:cxn modelId="{B3056ED5-95AC-47D0-A0C0-5ED796A3A60A}" type="presParOf" srcId="{82B814E9-637C-4164-BDD2-C0F768185156}" destId="{CB576641-2D34-4413-B86E-976856A43D0E}" srcOrd="2" destOrd="0" presId="urn:microsoft.com/office/officeart/2005/8/layout/hProcess4"/>
    <dgm:cxn modelId="{159CDA2A-A606-4F8F-92B9-89FF43D3E183}" type="presParOf" srcId="{CB576641-2D34-4413-B86E-976856A43D0E}" destId="{58D005BE-0D88-4E03-A1AB-D24E9EAD55A5}" srcOrd="0" destOrd="0" presId="urn:microsoft.com/office/officeart/2005/8/layout/hProcess4"/>
    <dgm:cxn modelId="{BD1F2349-8070-465F-8546-8159B14379D9}" type="presParOf" srcId="{58D005BE-0D88-4E03-A1AB-D24E9EAD55A5}" destId="{70F61D8F-00A2-4063-99E0-97FCFE0EC18E}" srcOrd="0" destOrd="0" presId="urn:microsoft.com/office/officeart/2005/8/layout/hProcess4"/>
    <dgm:cxn modelId="{C92893E6-40B4-4C26-BA06-EC70340018FB}" type="presParOf" srcId="{58D005BE-0D88-4E03-A1AB-D24E9EAD55A5}" destId="{5680CA83-A79A-413F-830C-5614171F2651}" srcOrd="1" destOrd="0" presId="urn:microsoft.com/office/officeart/2005/8/layout/hProcess4"/>
    <dgm:cxn modelId="{B0997B8E-BF5C-41A3-82F3-DDA42E7F150F}" type="presParOf" srcId="{58D005BE-0D88-4E03-A1AB-D24E9EAD55A5}" destId="{FD8D6745-1CEE-422B-968B-CC3ADEFBF10D}" srcOrd="2" destOrd="0" presId="urn:microsoft.com/office/officeart/2005/8/layout/hProcess4"/>
    <dgm:cxn modelId="{E1688904-DA9E-463B-B6CE-949936AFB733}" type="presParOf" srcId="{58D005BE-0D88-4E03-A1AB-D24E9EAD55A5}" destId="{46DF8D71-86B2-4461-B716-D228B46B6470}" srcOrd="3" destOrd="0" presId="urn:microsoft.com/office/officeart/2005/8/layout/hProcess4"/>
    <dgm:cxn modelId="{AF5BA2C1-F75B-467C-8FC2-6F11BCA655FF}" type="presParOf" srcId="{58D005BE-0D88-4E03-A1AB-D24E9EAD55A5}" destId="{15E7CD9B-D885-47A9-A5A0-730AFEC71EC8}" srcOrd="4" destOrd="0" presId="urn:microsoft.com/office/officeart/2005/8/layout/hProcess4"/>
    <dgm:cxn modelId="{11E5B9FC-8E8B-4E55-9142-2AA29FC6907B}" type="presParOf" srcId="{CB576641-2D34-4413-B86E-976856A43D0E}" destId="{3B3F79B1-B04A-4049-A0D5-F09F951F8FC0}" srcOrd="1" destOrd="0" presId="urn:microsoft.com/office/officeart/2005/8/layout/hProcess4"/>
    <dgm:cxn modelId="{F99BB414-EEC6-4D01-A0B3-A1128FFCBA8C}" type="presParOf" srcId="{CB576641-2D34-4413-B86E-976856A43D0E}" destId="{58AE057F-C52F-41CF-9E47-D6BFFD5531CE}" srcOrd="2" destOrd="0" presId="urn:microsoft.com/office/officeart/2005/8/layout/hProcess4"/>
    <dgm:cxn modelId="{1126E6E0-3B3A-4173-B885-62C2A9929374}" type="presParOf" srcId="{58AE057F-C52F-41CF-9E47-D6BFFD5531CE}" destId="{BF8381D4-1084-478B-9052-F9E4E68DE2FB}" srcOrd="0" destOrd="0" presId="urn:microsoft.com/office/officeart/2005/8/layout/hProcess4"/>
    <dgm:cxn modelId="{F6286776-7198-4649-B78A-F45F7511897E}" type="presParOf" srcId="{58AE057F-C52F-41CF-9E47-D6BFFD5531CE}" destId="{2629F068-BC6D-4F05-AB9E-63C124EBE368}" srcOrd="1" destOrd="0" presId="urn:microsoft.com/office/officeart/2005/8/layout/hProcess4"/>
    <dgm:cxn modelId="{DD41263C-9058-4217-AA1D-745E69609D78}" type="presParOf" srcId="{58AE057F-C52F-41CF-9E47-D6BFFD5531CE}" destId="{98AA76F1-860A-4D02-8D8A-F4883267613B}" srcOrd="2" destOrd="0" presId="urn:microsoft.com/office/officeart/2005/8/layout/hProcess4"/>
    <dgm:cxn modelId="{3EB810AA-6E27-466E-8BCA-5C2F1D5B091A}" type="presParOf" srcId="{58AE057F-C52F-41CF-9E47-D6BFFD5531CE}" destId="{699622C5-E8EB-46A9-980D-EFF99D0CD407}" srcOrd="3" destOrd="0" presId="urn:microsoft.com/office/officeart/2005/8/layout/hProcess4"/>
    <dgm:cxn modelId="{6DD3D4CD-12F3-4AE9-B7E2-8D2C7A159056}" type="presParOf" srcId="{58AE057F-C52F-41CF-9E47-D6BFFD5531CE}" destId="{3C09116A-CF5A-4458-B2A2-97835D0113B5}" srcOrd="4" destOrd="0" presId="urn:microsoft.com/office/officeart/2005/8/layout/hProcess4"/>
    <dgm:cxn modelId="{5B0B2174-6778-4830-80C8-2CCDA26F601E}" type="presParOf" srcId="{CB576641-2D34-4413-B86E-976856A43D0E}" destId="{C65DCFDE-DC21-4363-B956-3CD92B9DE075}" srcOrd="3" destOrd="0" presId="urn:microsoft.com/office/officeart/2005/8/layout/hProcess4"/>
    <dgm:cxn modelId="{7D08F603-8E1D-4822-9DCB-B54C84DB87C4}" type="presParOf" srcId="{CB576641-2D34-4413-B86E-976856A43D0E}" destId="{C07FF3F5-AFEA-40DA-83D7-8FA924305247}" srcOrd="4" destOrd="0" presId="urn:microsoft.com/office/officeart/2005/8/layout/hProcess4"/>
    <dgm:cxn modelId="{45DF3AAF-BD18-4005-9FC5-6513B75E19EF}" type="presParOf" srcId="{C07FF3F5-AFEA-40DA-83D7-8FA924305247}" destId="{7FE80524-CA2F-40CE-9772-DDA10DF8FA43}" srcOrd="0" destOrd="0" presId="urn:microsoft.com/office/officeart/2005/8/layout/hProcess4"/>
    <dgm:cxn modelId="{59B258EB-79F0-48AB-83C8-9BB752AB81B6}" type="presParOf" srcId="{C07FF3F5-AFEA-40DA-83D7-8FA924305247}" destId="{225A9CE9-FB0C-4218-B5B3-58A0992F7D0B}" srcOrd="1" destOrd="0" presId="urn:microsoft.com/office/officeart/2005/8/layout/hProcess4"/>
    <dgm:cxn modelId="{DAE67544-8465-40C6-8445-F3DEDC6219CC}" type="presParOf" srcId="{C07FF3F5-AFEA-40DA-83D7-8FA924305247}" destId="{E87AF153-6428-44C7-BCAC-30D09EA94954}" srcOrd="2" destOrd="0" presId="urn:microsoft.com/office/officeart/2005/8/layout/hProcess4"/>
    <dgm:cxn modelId="{471F67CC-748B-487B-B211-8E2C2CA7EF06}" type="presParOf" srcId="{C07FF3F5-AFEA-40DA-83D7-8FA924305247}" destId="{D85D9249-FC13-4608-AAD5-C713717C0601}" srcOrd="3" destOrd="0" presId="urn:microsoft.com/office/officeart/2005/8/layout/hProcess4"/>
    <dgm:cxn modelId="{5F15CBF5-B1FB-468F-B0E3-543506558B1B}" type="presParOf" srcId="{C07FF3F5-AFEA-40DA-83D7-8FA924305247}" destId="{72C77F71-B894-4A30-A612-78738A233AFB}"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4AF98D-4868-4B4B-8638-703C845F4527}" type="doc">
      <dgm:prSet loTypeId="urn:microsoft.com/office/officeart/2005/8/layout/vList5" loCatId="list" qsTypeId="urn:microsoft.com/office/officeart/2005/8/quickstyle/simple2" qsCatId="simple" csTypeId="urn:microsoft.com/office/officeart/2005/8/colors/accent1_2#1" csCatId="accent1" phldr="1"/>
      <dgm:spPr/>
      <dgm:t>
        <a:bodyPr/>
        <a:lstStyle/>
        <a:p>
          <a:endParaRPr lang="en-US"/>
        </a:p>
      </dgm:t>
    </dgm:pt>
    <dgm:pt modelId="{13BAE061-DAFB-4EF7-BCA8-832C928839D3}">
      <dgm:prSet/>
      <dgm:spPr>
        <a:solidFill>
          <a:srgbClr val="00B050"/>
        </a:solidFill>
      </dgm:spPr>
      <dgm:t>
        <a:bodyPr/>
        <a:lstStyle/>
        <a:p>
          <a:pPr rtl="0"/>
          <a:r>
            <a:rPr lang="en-US" b="1" dirty="0" smtClean="0"/>
            <a:t>Four important things for you to know (and do) to improve student outcomes</a:t>
          </a:r>
          <a:endParaRPr lang="en-US" dirty="0"/>
        </a:p>
      </dgm:t>
    </dgm:pt>
    <dgm:pt modelId="{023768DE-FE11-4B50-9599-1C0EB6928A84}" type="parTrans" cxnId="{E9990930-6500-4BD1-B56B-94161F3BDFF1}">
      <dgm:prSet/>
      <dgm:spPr/>
      <dgm:t>
        <a:bodyPr/>
        <a:lstStyle/>
        <a:p>
          <a:endParaRPr lang="en-US"/>
        </a:p>
      </dgm:t>
    </dgm:pt>
    <dgm:pt modelId="{18388768-440D-4E55-9241-73CEA542C964}" type="sibTrans" cxnId="{E9990930-6500-4BD1-B56B-94161F3BDFF1}">
      <dgm:prSet/>
      <dgm:spPr/>
      <dgm:t>
        <a:bodyPr/>
        <a:lstStyle/>
        <a:p>
          <a:endParaRPr lang="en-US"/>
        </a:p>
      </dgm:t>
    </dgm:pt>
    <dgm:pt modelId="{30DFA128-40CF-41FF-B1E6-1EE7B55B676D}">
      <dgm:prSet/>
      <dgm:spPr>
        <a:solidFill>
          <a:srgbClr val="FFFF00">
            <a:alpha val="90000"/>
          </a:srgbClr>
        </a:solidFill>
      </dgm:spPr>
      <dgm:t>
        <a:bodyPr/>
        <a:lstStyle/>
        <a:p>
          <a:pPr rtl="0"/>
          <a:r>
            <a:rPr lang="en-US" b="1" dirty="0" smtClean="0"/>
            <a:t>Use implementation science</a:t>
          </a:r>
          <a:endParaRPr lang="en-US" dirty="0"/>
        </a:p>
      </dgm:t>
    </dgm:pt>
    <dgm:pt modelId="{242FA6E5-AEAF-4065-ACC3-83F938D26B83}" type="parTrans" cxnId="{AAB9D13C-31DF-4F91-81D0-6EC87AEC3E77}">
      <dgm:prSet/>
      <dgm:spPr/>
      <dgm:t>
        <a:bodyPr/>
        <a:lstStyle/>
        <a:p>
          <a:endParaRPr lang="en-US"/>
        </a:p>
      </dgm:t>
    </dgm:pt>
    <dgm:pt modelId="{E6B31AA1-5823-41D4-975A-B19FF9618081}" type="sibTrans" cxnId="{AAB9D13C-31DF-4F91-81D0-6EC87AEC3E77}">
      <dgm:prSet/>
      <dgm:spPr/>
      <dgm:t>
        <a:bodyPr/>
        <a:lstStyle/>
        <a:p>
          <a:endParaRPr lang="en-US"/>
        </a:p>
      </dgm:t>
    </dgm:pt>
    <dgm:pt modelId="{330A3A69-2591-4976-9DD1-38CFDE40B68C}">
      <dgm:prSet/>
      <dgm:spPr>
        <a:solidFill>
          <a:srgbClr val="FFFF00">
            <a:alpha val="90000"/>
          </a:srgbClr>
        </a:solidFill>
      </dgm:spPr>
      <dgm:t>
        <a:bodyPr/>
        <a:lstStyle/>
        <a:p>
          <a:pPr rtl="0"/>
          <a:r>
            <a:rPr lang="en-US" b="1" dirty="0" smtClean="0"/>
            <a:t>Support implementation practices</a:t>
          </a:r>
          <a:endParaRPr lang="en-US" dirty="0"/>
        </a:p>
      </dgm:t>
    </dgm:pt>
    <dgm:pt modelId="{DDDFBAC8-5F5D-44C1-A2F8-DD67BCC0D268}" type="parTrans" cxnId="{3F08970C-EED8-4D4E-9D5C-67A44D258942}">
      <dgm:prSet/>
      <dgm:spPr/>
      <dgm:t>
        <a:bodyPr/>
        <a:lstStyle/>
        <a:p>
          <a:endParaRPr lang="en-US"/>
        </a:p>
      </dgm:t>
    </dgm:pt>
    <dgm:pt modelId="{98909B39-4AEC-4304-9C36-C4A5AA0D24A8}" type="sibTrans" cxnId="{3F08970C-EED8-4D4E-9D5C-67A44D258942}">
      <dgm:prSet/>
      <dgm:spPr/>
      <dgm:t>
        <a:bodyPr/>
        <a:lstStyle/>
        <a:p>
          <a:endParaRPr lang="en-US"/>
        </a:p>
      </dgm:t>
    </dgm:pt>
    <dgm:pt modelId="{EA8A751B-D38F-4137-AFC6-AD647BA55B73}">
      <dgm:prSet/>
      <dgm:spPr>
        <a:solidFill>
          <a:srgbClr val="FFFF00">
            <a:alpha val="90000"/>
          </a:srgbClr>
        </a:solidFill>
      </dgm:spPr>
      <dgm:t>
        <a:bodyPr/>
        <a:lstStyle/>
        <a:p>
          <a:pPr rtl="0"/>
          <a:r>
            <a:rPr lang="en-US" b="1" dirty="0" smtClean="0"/>
            <a:t>Change organizations/ systems</a:t>
          </a:r>
          <a:endParaRPr lang="en-US" dirty="0"/>
        </a:p>
      </dgm:t>
    </dgm:pt>
    <dgm:pt modelId="{430E7CC9-52C5-47F6-9874-18B9E68C6216}" type="parTrans" cxnId="{BFEB9A93-CE62-4396-9ADF-432CF57E15C7}">
      <dgm:prSet/>
      <dgm:spPr/>
      <dgm:t>
        <a:bodyPr/>
        <a:lstStyle/>
        <a:p>
          <a:endParaRPr lang="en-US"/>
        </a:p>
      </dgm:t>
    </dgm:pt>
    <dgm:pt modelId="{B93E1161-AE5B-4815-B87D-C6F2162C2B1E}" type="sibTrans" cxnId="{BFEB9A93-CE62-4396-9ADF-432CF57E15C7}">
      <dgm:prSet/>
      <dgm:spPr/>
      <dgm:t>
        <a:bodyPr/>
        <a:lstStyle/>
        <a:p>
          <a:endParaRPr lang="en-US"/>
        </a:p>
      </dgm:t>
    </dgm:pt>
    <dgm:pt modelId="{B55DD6D6-4D6A-4EA3-808F-24201BB383ED}">
      <dgm:prSet/>
      <dgm:spPr>
        <a:solidFill>
          <a:srgbClr val="FFFF00">
            <a:alpha val="90000"/>
          </a:srgbClr>
        </a:solidFill>
      </dgm:spPr>
      <dgm:t>
        <a:bodyPr/>
        <a:lstStyle/>
        <a:p>
          <a:pPr rtl="0"/>
          <a:r>
            <a:rPr lang="en-US" b="1" dirty="0" smtClean="0"/>
            <a:t>Be adaptive</a:t>
          </a:r>
          <a:endParaRPr lang="en-US" dirty="0"/>
        </a:p>
      </dgm:t>
    </dgm:pt>
    <dgm:pt modelId="{519A9BC2-3BC6-4A89-97F2-06F8FE038564}" type="parTrans" cxnId="{0334D1CB-4EDE-4839-9EFC-BF7A8E3208E8}">
      <dgm:prSet/>
      <dgm:spPr/>
      <dgm:t>
        <a:bodyPr/>
        <a:lstStyle/>
        <a:p>
          <a:endParaRPr lang="en-US"/>
        </a:p>
      </dgm:t>
    </dgm:pt>
    <dgm:pt modelId="{ED95BCE2-BB33-4DA5-9490-206528BBDC53}" type="sibTrans" cxnId="{0334D1CB-4EDE-4839-9EFC-BF7A8E3208E8}">
      <dgm:prSet/>
      <dgm:spPr/>
      <dgm:t>
        <a:bodyPr/>
        <a:lstStyle/>
        <a:p>
          <a:endParaRPr lang="en-US"/>
        </a:p>
      </dgm:t>
    </dgm:pt>
    <dgm:pt modelId="{66CD32D8-2241-4986-9FF3-4AE63CE14051}" type="pres">
      <dgm:prSet presAssocID="{CE4AF98D-4868-4B4B-8638-703C845F4527}" presName="Name0" presStyleCnt="0">
        <dgm:presLayoutVars>
          <dgm:dir/>
          <dgm:animLvl val="lvl"/>
          <dgm:resizeHandles val="exact"/>
        </dgm:presLayoutVars>
      </dgm:prSet>
      <dgm:spPr/>
      <dgm:t>
        <a:bodyPr/>
        <a:lstStyle/>
        <a:p>
          <a:endParaRPr lang="en-US"/>
        </a:p>
      </dgm:t>
    </dgm:pt>
    <dgm:pt modelId="{356B2F9D-0E15-4249-8FFB-C8D887EC207B}" type="pres">
      <dgm:prSet presAssocID="{13BAE061-DAFB-4EF7-BCA8-832C928839D3}" presName="linNode" presStyleCnt="0"/>
      <dgm:spPr/>
    </dgm:pt>
    <dgm:pt modelId="{1E910215-B135-497B-A0ED-352CF3074B72}" type="pres">
      <dgm:prSet presAssocID="{13BAE061-DAFB-4EF7-BCA8-832C928839D3}" presName="parentText" presStyleLbl="node1" presStyleIdx="0" presStyleCnt="1">
        <dgm:presLayoutVars>
          <dgm:chMax val="1"/>
          <dgm:bulletEnabled val="1"/>
        </dgm:presLayoutVars>
      </dgm:prSet>
      <dgm:spPr/>
      <dgm:t>
        <a:bodyPr/>
        <a:lstStyle/>
        <a:p>
          <a:endParaRPr lang="en-US"/>
        </a:p>
      </dgm:t>
    </dgm:pt>
    <dgm:pt modelId="{D8819E2A-FBCC-4C91-AD02-9A44323F7167}" type="pres">
      <dgm:prSet presAssocID="{13BAE061-DAFB-4EF7-BCA8-832C928839D3}" presName="descendantText" presStyleLbl="alignAccFollowNode1" presStyleIdx="0" presStyleCnt="1" custLinFactNeighborX="763" custLinFactNeighborY="-1630">
        <dgm:presLayoutVars>
          <dgm:bulletEnabled val="1"/>
        </dgm:presLayoutVars>
      </dgm:prSet>
      <dgm:spPr/>
      <dgm:t>
        <a:bodyPr/>
        <a:lstStyle/>
        <a:p>
          <a:endParaRPr lang="en-US"/>
        </a:p>
      </dgm:t>
    </dgm:pt>
  </dgm:ptLst>
  <dgm:cxnLst>
    <dgm:cxn modelId="{462BBB0F-44A0-4D62-90E1-3319CF3E22DB}" type="presOf" srcId="{CE4AF98D-4868-4B4B-8638-703C845F4527}" destId="{66CD32D8-2241-4986-9FF3-4AE63CE14051}" srcOrd="0" destOrd="0" presId="urn:microsoft.com/office/officeart/2005/8/layout/vList5"/>
    <dgm:cxn modelId="{3F08970C-EED8-4D4E-9D5C-67A44D258942}" srcId="{13BAE061-DAFB-4EF7-BCA8-832C928839D3}" destId="{330A3A69-2591-4976-9DD1-38CFDE40B68C}" srcOrd="1" destOrd="0" parTransId="{DDDFBAC8-5F5D-44C1-A2F8-DD67BCC0D268}" sibTransId="{98909B39-4AEC-4304-9C36-C4A5AA0D24A8}"/>
    <dgm:cxn modelId="{D0B31211-FB35-4F72-BD30-39F824CE73F2}" type="presOf" srcId="{EA8A751B-D38F-4137-AFC6-AD647BA55B73}" destId="{D8819E2A-FBCC-4C91-AD02-9A44323F7167}" srcOrd="0" destOrd="2" presId="urn:microsoft.com/office/officeart/2005/8/layout/vList5"/>
    <dgm:cxn modelId="{85A08D61-988A-4874-85BC-E276499527FD}" type="presOf" srcId="{330A3A69-2591-4976-9DD1-38CFDE40B68C}" destId="{D8819E2A-FBCC-4C91-AD02-9A44323F7167}" srcOrd="0" destOrd="1" presId="urn:microsoft.com/office/officeart/2005/8/layout/vList5"/>
    <dgm:cxn modelId="{03E4DD2B-7F32-4B05-8F8B-C2D39DE52C7E}" type="presOf" srcId="{13BAE061-DAFB-4EF7-BCA8-832C928839D3}" destId="{1E910215-B135-497B-A0ED-352CF3074B72}" srcOrd="0" destOrd="0" presId="urn:microsoft.com/office/officeart/2005/8/layout/vList5"/>
    <dgm:cxn modelId="{60FCB9CF-2A24-4C5B-BE53-868EE4F23559}" type="presOf" srcId="{30DFA128-40CF-41FF-B1E6-1EE7B55B676D}" destId="{D8819E2A-FBCC-4C91-AD02-9A44323F7167}" srcOrd="0" destOrd="0" presId="urn:microsoft.com/office/officeart/2005/8/layout/vList5"/>
    <dgm:cxn modelId="{B389B029-91B8-4025-99ED-9E3A4AD0BFB5}" type="presOf" srcId="{B55DD6D6-4D6A-4EA3-808F-24201BB383ED}" destId="{D8819E2A-FBCC-4C91-AD02-9A44323F7167}" srcOrd="0" destOrd="3" presId="urn:microsoft.com/office/officeart/2005/8/layout/vList5"/>
    <dgm:cxn modelId="{E9990930-6500-4BD1-B56B-94161F3BDFF1}" srcId="{CE4AF98D-4868-4B4B-8638-703C845F4527}" destId="{13BAE061-DAFB-4EF7-BCA8-832C928839D3}" srcOrd="0" destOrd="0" parTransId="{023768DE-FE11-4B50-9599-1C0EB6928A84}" sibTransId="{18388768-440D-4E55-9241-73CEA542C964}"/>
    <dgm:cxn modelId="{BFEB9A93-CE62-4396-9ADF-432CF57E15C7}" srcId="{13BAE061-DAFB-4EF7-BCA8-832C928839D3}" destId="{EA8A751B-D38F-4137-AFC6-AD647BA55B73}" srcOrd="2" destOrd="0" parTransId="{430E7CC9-52C5-47F6-9874-18B9E68C6216}" sibTransId="{B93E1161-AE5B-4815-B87D-C6F2162C2B1E}"/>
    <dgm:cxn modelId="{AAB9D13C-31DF-4F91-81D0-6EC87AEC3E77}" srcId="{13BAE061-DAFB-4EF7-BCA8-832C928839D3}" destId="{30DFA128-40CF-41FF-B1E6-1EE7B55B676D}" srcOrd="0" destOrd="0" parTransId="{242FA6E5-AEAF-4065-ACC3-83F938D26B83}" sibTransId="{E6B31AA1-5823-41D4-975A-B19FF9618081}"/>
    <dgm:cxn modelId="{0334D1CB-4EDE-4839-9EFC-BF7A8E3208E8}" srcId="{13BAE061-DAFB-4EF7-BCA8-832C928839D3}" destId="{B55DD6D6-4D6A-4EA3-808F-24201BB383ED}" srcOrd="3" destOrd="0" parTransId="{519A9BC2-3BC6-4A89-97F2-06F8FE038564}" sibTransId="{ED95BCE2-BB33-4DA5-9490-206528BBDC53}"/>
    <dgm:cxn modelId="{2E871E65-37C4-4D02-A4D2-22B1DF28C4A9}" type="presParOf" srcId="{66CD32D8-2241-4986-9FF3-4AE63CE14051}" destId="{356B2F9D-0E15-4249-8FFB-C8D887EC207B}" srcOrd="0" destOrd="0" presId="urn:microsoft.com/office/officeart/2005/8/layout/vList5"/>
    <dgm:cxn modelId="{7A439052-CB12-41A7-992C-866D34F1F3EF}" type="presParOf" srcId="{356B2F9D-0E15-4249-8FFB-C8D887EC207B}" destId="{1E910215-B135-497B-A0ED-352CF3074B72}" srcOrd="0" destOrd="0" presId="urn:microsoft.com/office/officeart/2005/8/layout/vList5"/>
    <dgm:cxn modelId="{CF9EE8C6-3DA1-4F21-B27B-474472B2AEAF}" type="presParOf" srcId="{356B2F9D-0E15-4249-8FFB-C8D887EC207B}" destId="{D8819E2A-FBCC-4C91-AD02-9A44323F7167}"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461187-4BB0-40F3-8118-545F1DD97D1A}" type="doc">
      <dgm:prSet loTypeId="urn:microsoft.com/office/officeart/2005/8/layout/venn1" loCatId="relationship" qsTypeId="urn:microsoft.com/office/officeart/2005/8/quickstyle/3d3" qsCatId="3D" csTypeId="urn:microsoft.com/office/officeart/2005/8/colors/accent2_2" csCatId="accent2" phldr="1"/>
      <dgm:spPr/>
      <dgm:t>
        <a:bodyPr/>
        <a:lstStyle/>
        <a:p>
          <a:endParaRPr lang="en-US"/>
        </a:p>
      </dgm:t>
    </dgm:pt>
    <dgm:pt modelId="{3EB137FF-B431-4774-AF7C-353C96175609}">
      <dgm:prSet custT="1"/>
      <dgm:spPr/>
      <dgm:t>
        <a:bodyPr/>
        <a:lstStyle/>
        <a:p>
          <a:pPr rtl="0"/>
          <a:r>
            <a:rPr lang="en-US" sz="1800" dirty="0" smtClean="0"/>
            <a:t>Component Goals</a:t>
          </a:r>
          <a:endParaRPr lang="en-US" sz="1800" dirty="0"/>
        </a:p>
      </dgm:t>
    </dgm:pt>
    <dgm:pt modelId="{F7C52462-2DAB-4CEB-ACCE-E90A93356659}" type="parTrans" cxnId="{78F8233F-8A09-4262-9710-3A51357414F4}">
      <dgm:prSet/>
      <dgm:spPr/>
      <dgm:t>
        <a:bodyPr/>
        <a:lstStyle/>
        <a:p>
          <a:endParaRPr lang="en-US"/>
        </a:p>
      </dgm:t>
    </dgm:pt>
    <dgm:pt modelId="{764B204D-21FF-4EFB-B5B3-FCC1A4110B90}" type="sibTrans" cxnId="{78F8233F-8A09-4262-9710-3A51357414F4}">
      <dgm:prSet/>
      <dgm:spPr/>
      <dgm:t>
        <a:bodyPr/>
        <a:lstStyle/>
        <a:p>
          <a:endParaRPr lang="en-US"/>
        </a:p>
      </dgm:t>
    </dgm:pt>
    <dgm:pt modelId="{97B64E9D-D725-489E-9A02-24DC0FC82852}">
      <dgm:prSet custT="1"/>
      <dgm:spPr/>
      <dgm:t>
        <a:bodyPr/>
        <a:lstStyle/>
        <a:p>
          <a:pPr rtl="0"/>
          <a:r>
            <a:rPr lang="en-US" sz="1800" dirty="0" smtClean="0"/>
            <a:t>Necessary Resources</a:t>
          </a:r>
          <a:endParaRPr lang="en-US" sz="1800" dirty="0"/>
        </a:p>
      </dgm:t>
    </dgm:pt>
    <dgm:pt modelId="{160C22C3-7D01-4E6C-8677-E9FBAFD7ED98}" type="parTrans" cxnId="{6FA0D10C-3449-4160-A3A0-20B54D185B45}">
      <dgm:prSet/>
      <dgm:spPr/>
      <dgm:t>
        <a:bodyPr/>
        <a:lstStyle/>
        <a:p>
          <a:endParaRPr lang="en-US"/>
        </a:p>
      </dgm:t>
    </dgm:pt>
    <dgm:pt modelId="{A0E38ACB-13CA-420A-ADDC-8CD0C96A53A2}" type="sibTrans" cxnId="{6FA0D10C-3449-4160-A3A0-20B54D185B45}">
      <dgm:prSet/>
      <dgm:spPr/>
      <dgm:t>
        <a:bodyPr/>
        <a:lstStyle/>
        <a:p>
          <a:endParaRPr lang="en-US"/>
        </a:p>
      </dgm:t>
    </dgm:pt>
    <dgm:pt modelId="{606E1B99-4B9B-40CB-BFC1-636BBC009E98}">
      <dgm:prSet custT="1"/>
      <dgm:spPr/>
      <dgm:t>
        <a:bodyPr/>
        <a:lstStyle/>
        <a:p>
          <a:pPr rtl="0"/>
          <a:r>
            <a:rPr lang="en-US" sz="1800" dirty="0" smtClean="0"/>
            <a:t>Partners</a:t>
          </a:r>
          <a:endParaRPr lang="en-US" sz="1800" dirty="0"/>
        </a:p>
      </dgm:t>
    </dgm:pt>
    <dgm:pt modelId="{529ABF2C-B33D-4BC0-9AB1-95FF21E161B6}" type="parTrans" cxnId="{D2AD2441-0237-4DCA-A927-08F751B7A5B3}">
      <dgm:prSet/>
      <dgm:spPr/>
      <dgm:t>
        <a:bodyPr/>
        <a:lstStyle/>
        <a:p>
          <a:endParaRPr lang="en-US"/>
        </a:p>
      </dgm:t>
    </dgm:pt>
    <dgm:pt modelId="{72A0D14B-3DE3-4EE4-B35B-BBD0D0241871}" type="sibTrans" cxnId="{D2AD2441-0237-4DCA-A927-08F751B7A5B3}">
      <dgm:prSet/>
      <dgm:spPr/>
      <dgm:t>
        <a:bodyPr/>
        <a:lstStyle/>
        <a:p>
          <a:endParaRPr lang="en-US"/>
        </a:p>
      </dgm:t>
    </dgm:pt>
    <dgm:pt modelId="{BF65354D-8E83-45AF-BFD9-03D1B0FDD1E3}">
      <dgm:prSet custT="1"/>
      <dgm:spPr/>
      <dgm:t>
        <a:bodyPr/>
        <a:lstStyle/>
        <a:p>
          <a:pPr rtl="0"/>
          <a:r>
            <a:rPr lang="en-US" sz="1800" dirty="0" smtClean="0"/>
            <a:t>Target Completion Dates</a:t>
          </a:r>
          <a:endParaRPr lang="en-US" sz="1800" dirty="0"/>
        </a:p>
      </dgm:t>
    </dgm:pt>
    <dgm:pt modelId="{A429D8CC-695C-4018-8F19-B2C91E2485B3}" type="parTrans" cxnId="{83D2236E-77B3-45A3-A02D-1317A73C9BFA}">
      <dgm:prSet/>
      <dgm:spPr/>
      <dgm:t>
        <a:bodyPr/>
        <a:lstStyle/>
        <a:p>
          <a:endParaRPr lang="en-US"/>
        </a:p>
      </dgm:t>
    </dgm:pt>
    <dgm:pt modelId="{30887CFD-1162-47C4-A09E-44563C1EAD38}" type="sibTrans" cxnId="{83D2236E-77B3-45A3-A02D-1317A73C9BFA}">
      <dgm:prSet/>
      <dgm:spPr/>
      <dgm:t>
        <a:bodyPr/>
        <a:lstStyle/>
        <a:p>
          <a:endParaRPr lang="en-US"/>
        </a:p>
      </dgm:t>
    </dgm:pt>
    <dgm:pt modelId="{3CE49E4E-9EB3-416C-BA75-9D95AC7D0715}" type="pres">
      <dgm:prSet presAssocID="{06461187-4BB0-40F3-8118-545F1DD97D1A}" presName="compositeShape" presStyleCnt="0">
        <dgm:presLayoutVars>
          <dgm:chMax val="7"/>
          <dgm:dir/>
          <dgm:resizeHandles val="exact"/>
        </dgm:presLayoutVars>
      </dgm:prSet>
      <dgm:spPr/>
      <dgm:t>
        <a:bodyPr/>
        <a:lstStyle/>
        <a:p>
          <a:endParaRPr lang="en-US"/>
        </a:p>
      </dgm:t>
    </dgm:pt>
    <dgm:pt modelId="{5538D07F-3218-417B-951C-FC27A9BFE222}" type="pres">
      <dgm:prSet presAssocID="{3EB137FF-B431-4774-AF7C-353C96175609}" presName="circ1" presStyleLbl="vennNode1" presStyleIdx="0" presStyleCnt="4"/>
      <dgm:spPr/>
      <dgm:t>
        <a:bodyPr/>
        <a:lstStyle/>
        <a:p>
          <a:endParaRPr lang="en-US"/>
        </a:p>
      </dgm:t>
    </dgm:pt>
    <dgm:pt modelId="{78A5C4A2-30E1-46E0-957C-02E4F6840BB7}" type="pres">
      <dgm:prSet presAssocID="{3EB137FF-B431-4774-AF7C-353C96175609}" presName="circ1Tx" presStyleLbl="revTx" presStyleIdx="0" presStyleCnt="0">
        <dgm:presLayoutVars>
          <dgm:chMax val="0"/>
          <dgm:chPref val="0"/>
          <dgm:bulletEnabled val="1"/>
        </dgm:presLayoutVars>
      </dgm:prSet>
      <dgm:spPr/>
      <dgm:t>
        <a:bodyPr/>
        <a:lstStyle/>
        <a:p>
          <a:endParaRPr lang="en-US"/>
        </a:p>
      </dgm:t>
    </dgm:pt>
    <dgm:pt modelId="{86F033FA-26F0-4055-8033-765B7F3A3208}" type="pres">
      <dgm:prSet presAssocID="{97B64E9D-D725-489E-9A02-24DC0FC82852}" presName="circ2" presStyleLbl="vennNode1" presStyleIdx="1" presStyleCnt="4" custScaleX="128661"/>
      <dgm:spPr/>
      <dgm:t>
        <a:bodyPr/>
        <a:lstStyle/>
        <a:p>
          <a:endParaRPr lang="en-US"/>
        </a:p>
      </dgm:t>
    </dgm:pt>
    <dgm:pt modelId="{CB61E67C-4E09-4080-9336-673962886B95}" type="pres">
      <dgm:prSet presAssocID="{97B64E9D-D725-489E-9A02-24DC0FC82852}" presName="circ2Tx" presStyleLbl="revTx" presStyleIdx="0" presStyleCnt="0">
        <dgm:presLayoutVars>
          <dgm:chMax val="0"/>
          <dgm:chPref val="0"/>
          <dgm:bulletEnabled val="1"/>
        </dgm:presLayoutVars>
      </dgm:prSet>
      <dgm:spPr/>
      <dgm:t>
        <a:bodyPr/>
        <a:lstStyle/>
        <a:p>
          <a:endParaRPr lang="en-US"/>
        </a:p>
      </dgm:t>
    </dgm:pt>
    <dgm:pt modelId="{759861C2-7141-409D-87DE-ABE4DCAB21BD}" type="pres">
      <dgm:prSet presAssocID="{606E1B99-4B9B-40CB-BFC1-636BBC009E98}" presName="circ3" presStyleLbl="vennNode1" presStyleIdx="2" presStyleCnt="4"/>
      <dgm:spPr/>
      <dgm:t>
        <a:bodyPr/>
        <a:lstStyle/>
        <a:p>
          <a:endParaRPr lang="en-US"/>
        </a:p>
      </dgm:t>
    </dgm:pt>
    <dgm:pt modelId="{204F6FB0-98F6-4C7E-A3FC-BD1B5C38C2AE}" type="pres">
      <dgm:prSet presAssocID="{606E1B99-4B9B-40CB-BFC1-636BBC009E98}" presName="circ3Tx" presStyleLbl="revTx" presStyleIdx="0" presStyleCnt="0">
        <dgm:presLayoutVars>
          <dgm:chMax val="0"/>
          <dgm:chPref val="0"/>
          <dgm:bulletEnabled val="1"/>
        </dgm:presLayoutVars>
      </dgm:prSet>
      <dgm:spPr/>
      <dgm:t>
        <a:bodyPr/>
        <a:lstStyle/>
        <a:p>
          <a:endParaRPr lang="en-US"/>
        </a:p>
      </dgm:t>
    </dgm:pt>
    <dgm:pt modelId="{2B658520-FFEF-4F1D-8803-2F4237CCE46F}" type="pres">
      <dgm:prSet presAssocID="{BF65354D-8E83-45AF-BFD9-03D1B0FDD1E3}" presName="circ4" presStyleLbl="vennNode1" presStyleIdx="3" presStyleCnt="4" custScaleX="138254"/>
      <dgm:spPr/>
      <dgm:t>
        <a:bodyPr/>
        <a:lstStyle/>
        <a:p>
          <a:endParaRPr lang="en-US"/>
        </a:p>
      </dgm:t>
    </dgm:pt>
    <dgm:pt modelId="{0C9AF719-E75D-4AD3-B512-12626386C956}" type="pres">
      <dgm:prSet presAssocID="{BF65354D-8E83-45AF-BFD9-03D1B0FDD1E3}" presName="circ4Tx" presStyleLbl="revTx" presStyleIdx="0" presStyleCnt="0">
        <dgm:presLayoutVars>
          <dgm:chMax val="0"/>
          <dgm:chPref val="0"/>
          <dgm:bulletEnabled val="1"/>
        </dgm:presLayoutVars>
      </dgm:prSet>
      <dgm:spPr/>
      <dgm:t>
        <a:bodyPr/>
        <a:lstStyle/>
        <a:p>
          <a:endParaRPr lang="en-US"/>
        </a:p>
      </dgm:t>
    </dgm:pt>
  </dgm:ptLst>
  <dgm:cxnLst>
    <dgm:cxn modelId="{9C9FA06E-352A-44F8-9B65-B2534348D99F}" type="presOf" srcId="{606E1B99-4B9B-40CB-BFC1-636BBC009E98}" destId="{759861C2-7141-409D-87DE-ABE4DCAB21BD}" srcOrd="0" destOrd="0" presId="urn:microsoft.com/office/officeart/2005/8/layout/venn1"/>
    <dgm:cxn modelId="{78F8233F-8A09-4262-9710-3A51357414F4}" srcId="{06461187-4BB0-40F3-8118-545F1DD97D1A}" destId="{3EB137FF-B431-4774-AF7C-353C96175609}" srcOrd="0" destOrd="0" parTransId="{F7C52462-2DAB-4CEB-ACCE-E90A93356659}" sibTransId="{764B204D-21FF-4EFB-B5B3-FCC1A4110B90}"/>
    <dgm:cxn modelId="{83D2236E-77B3-45A3-A02D-1317A73C9BFA}" srcId="{06461187-4BB0-40F3-8118-545F1DD97D1A}" destId="{BF65354D-8E83-45AF-BFD9-03D1B0FDD1E3}" srcOrd="3" destOrd="0" parTransId="{A429D8CC-695C-4018-8F19-B2C91E2485B3}" sibTransId="{30887CFD-1162-47C4-A09E-44563C1EAD38}"/>
    <dgm:cxn modelId="{AC1A1ACB-2070-48BB-BE08-D95961715A33}" type="presOf" srcId="{3EB137FF-B431-4774-AF7C-353C96175609}" destId="{5538D07F-3218-417B-951C-FC27A9BFE222}" srcOrd="0" destOrd="0" presId="urn:microsoft.com/office/officeart/2005/8/layout/venn1"/>
    <dgm:cxn modelId="{D48668AB-491A-4866-B189-BA20B828E7F0}" type="presOf" srcId="{606E1B99-4B9B-40CB-BFC1-636BBC009E98}" destId="{204F6FB0-98F6-4C7E-A3FC-BD1B5C38C2AE}" srcOrd="1" destOrd="0" presId="urn:microsoft.com/office/officeart/2005/8/layout/venn1"/>
    <dgm:cxn modelId="{F1196D69-DD4C-4022-A9DA-4B44ED5D06E3}" type="presOf" srcId="{3EB137FF-B431-4774-AF7C-353C96175609}" destId="{78A5C4A2-30E1-46E0-957C-02E4F6840BB7}" srcOrd="1" destOrd="0" presId="urn:microsoft.com/office/officeart/2005/8/layout/venn1"/>
    <dgm:cxn modelId="{B629878F-20D0-4D5A-A161-CB558B09984C}" type="presOf" srcId="{BF65354D-8E83-45AF-BFD9-03D1B0FDD1E3}" destId="{2B658520-FFEF-4F1D-8803-2F4237CCE46F}" srcOrd="0" destOrd="0" presId="urn:microsoft.com/office/officeart/2005/8/layout/venn1"/>
    <dgm:cxn modelId="{8704D652-A6D1-4DC3-A4F5-6376223B803E}" type="presOf" srcId="{BF65354D-8E83-45AF-BFD9-03D1B0FDD1E3}" destId="{0C9AF719-E75D-4AD3-B512-12626386C956}" srcOrd="1" destOrd="0" presId="urn:microsoft.com/office/officeart/2005/8/layout/venn1"/>
    <dgm:cxn modelId="{E55810A7-99BF-4C63-9827-C347ADC1DB81}" type="presOf" srcId="{97B64E9D-D725-489E-9A02-24DC0FC82852}" destId="{CB61E67C-4E09-4080-9336-673962886B95}" srcOrd="1" destOrd="0" presId="urn:microsoft.com/office/officeart/2005/8/layout/venn1"/>
    <dgm:cxn modelId="{C7DBDD39-589B-4EE6-A358-89F933230CFF}" type="presOf" srcId="{06461187-4BB0-40F3-8118-545F1DD97D1A}" destId="{3CE49E4E-9EB3-416C-BA75-9D95AC7D0715}" srcOrd="0" destOrd="0" presId="urn:microsoft.com/office/officeart/2005/8/layout/venn1"/>
    <dgm:cxn modelId="{EF2E4F57-9AAA-4D9A-B625-1BD6345B9A7E}" type="presOf" srcId="{97B64E9D-D725-489E-9A02-24DC0FC82852}" destId="{86F033FA-26F0-4055-8033-765B7F3A3208}" srcOrd="0" destOrd="0" presId="urn:microsoft.com/office/officeart/2005/8/layout/venn1"/>
    <dgm:cxn modelId="{6FA0D10C-3449-4160-A3A0-20B54D185B45}" srcId="{06461187-4BB0-40F3-8118-545F1DD97D1A}" destId="{97B64E9D-D725-489E-9A02-24DC0FC82852}" srcOrd="1" destOrd="0" parTransId="{160C22C3-7D01-4E6C-8677-E9FBAFD7ED98}" sibTransId="{A0E38ACB-13CA-420A-ADDC-8CD0C96A53A2}"/>
    <dgm:cxn modelId="{D2AD2441-0237-4DCA-A927-08F751B7A5B3}" srcId="{06461187-4BB0-40F3-8118-545F1DD97D1A}" destId="{606E1B99-4B9B-40CB-BFC1-636BBC009E98}" srcOrd="2" destOrd="0" parTransId="{529ABF2C-B33D-4BC0-9AB1-95FF21E161B6}" sibTransId="{72A0D14B-3DE3-4EE4-B35B-BBD0D0241871}"/>
    <dgm:cxn modelId="{F63FF403-BB8E-484B-AC6B-F293F7C11A83}" type="presParOf" srcId="{3CE49E4E-9EB3-416C-BA75-9D95AC7D0715}" destId="{5538D07F-3218-417B-951C-FC27A9BFE222}" srcOrd="0" destOrd="0" presId="urn:microsoft.com/office/officeart/2005/8/layout/venn1"/>
    <dgm:cxn modelId="{60152FCE-55C1-4646-A7FE-66F8BE0F5B68}" type="presParOf" srcId="{3CE49E4E-9EB3-416C-BA75-9D95AC7D0715}" destId="{78A5C4A2-30E1-46E0-957C-02E4F6840BB7}" srcOrd="1" destOrd="0" presId="urn:microsoft.com/office/officeart/2005/8/layout/venn1"/>
    <dgm:cxn modelId="{FD326797-BBEB-4CF7-A689-26BE7F1946D3}" type="presParOf" srcId="{3CE49E4E-9EB3-416C-BA75-9D95AC7D0715}" destId="{86F033FA-26F0-4055-8033-765B7F3A3208}" srcOrd="2" destOrd="0" presId="urn:microsoft.com/office/officeart/2005/8/layout/venn1"/>
    <dgm:cxn modelId="{A88F60E1-7927-4ECA-AEC6-FD85F7766FB9}" type="presParOf" srcId="{3CE49E4E-9EB3-416C-BA75-9D95AC7D0715}" destId="{CB61E67C-4E09-4080-9336-673962886B95}" srcOrd="3" destOrd="0" presId="urn:microsoft.com/office/officeart/2005/8/layout/venn1"/>
    <dgm:cxn modelId="{FAFEFE27-B832-4345-8B51-90494372055F}" type="presParOf" srcId="{3CE49E4E-9EB3-416C-BA75-9D95AC7D0715}" destId="{759861C2-7141-409D-87DE-ABE4DCAB21BD}" srcOrd="4" destOrd="0" presId="urn:microsoft.com/office/officeart/2005/8/layout/venn1"/>
    <dgm:cxn modelId="{B8A2D67E-1A0B-41BC-824D-D911B98C7724}" type="presParOf" srcId="{3CE49E4E-9EB3-416C-BA75-9D95AC7D0715}" destId="{204F6FB0-98F6-4C7E-A3FC-BD1B5C38C2AE}" srcOrd="5" destOrd="0" presId="urn:microsoft.com/office/officeart/2005/8/layout/venn1"/>
    <dgm:cxn modelId="{DD337810-046F-47F7-80A6-B69D06359BB4}" type="presParOf" srcId="{3CE49E4E-9EB3-416C-BA75-9D95AC7D0715}" destId="{2B658520-FFEF-4F1D-8803-2F4237CCE46F}" srcOrd="6" destOrd="0" presId="urn:microsoft.com/office/officeart/2005/8/layout/venn1"/>
    <dgm:cxn modelId="{AD6E0449-53B5-45CC-8595-D5CECE63B6BD}" type="presParOf" srcId="{3CE49E4E-9EB3-416C-BA75-9D95AC7D0715}" destId="{0C9AF719-E75D-4AD3-B512-12626386C956}" srcOrd="7" destOrd="0" presId="urn:microsoft.com/office/officeart/2005/8/layout/venn1"/>
  </dgm:cxnLst>
  <dgm:bg>
    <a:solidFill>
      <a:srgbClr val="FFFF00"/>
    </a:solidFill>
  </dgm:bg>
  <dgm:whole>
    <a:ln w="76200">
      <a:solidFill>
        <a:schemeClr val="tx1"/>
      </a:solid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F78B10-D19B-4A5A-B8F2-94FD7ADA949D}" type="doc">
      <dgm:prSet loTypeId="urn:microsoft.com/office/officeart/2005/8/layout/process1" loCatId="process" qsTypeId="urn:microsoft.com/office/officeart/2005/8/quickstyle/3d2" qsCatId="3D" csTypeId="urn:microsoft.com/office/officeart/2005/8/colors/accent2_2" csCatId="accent2"/>
      <dgm:spPr/>
      <dgm:t>
        <a:bodyPr/>
        <a:lstStyle/>
        <a:p>
          <a:endParaRPr lang="en-US"/>
        </a:p>
      </dgm:t>
    </dgm:pt>
    <dgm:pt modelId="{2D39D20E-92D5-4F35-9802-920B19F8E322}">
      <dgm:prSet custT="1"/>
      <dgm:spPr/>
      <dgm:t>
        <a:bodyPr/>
        <a:lstStyle/>
        <a:p>
          <a:pPr rtl="0"/>
          <a:r>
            <a:rPr lang="en-US" sz="4800" dirty="0" smtClean="0"/>
            <a:t>What and How?</a:t>
          </a:r>
          <a:endParaRPr lang="en-US" sz="4800" u="sng" dirty="0"/>
        </a:p>
      </dgm:t>
    </dgm:pt>
    <dgm:pt modelId="{7C7D5C50-7E9F-44DC-87AB-CBDB9025CC98}" type="parTrans" cxnId="{D94DEDE9-B00B-4D05-8015-C2F546D2DF1C}">
      <dgm:prSet/>
      <dgm:spPr/>
      <dgm:t>
        <a:bodyPr/>
        <a:lstStyle/>
        <a:p>
          <a:endParaRPr lang="en-US"/>
        </a:p>
      </dgm:t>
    </dgm:pt>
    <dgm:pt modelId="{12ED8F6E-0FFF-41EF-8AA9-1208EC106C18}" type="sibTrans" cxnId="{D94DEDE9-B00B-4D05-8015-C2F546D2DF1C}">
      <dgm:prSet/>
      <dgm:spPr/>
      <dgm:t>
        <a:bodyPr/>
        <a:lstStyle/>
        <a:p>
          <a:endParaRPr lang="en-US"/>
        </a:p>
      </dgm:t>
    </dgm:pt>
    <dgm:pt modelId="{160529C8-F74C-43D2-A0FA-764B66922E95}">
      <dgm:prSet/>
      <dgm:spPr/>
      <dgm:t>
        <a:bodyPr/>
        <a:lstStyle/>
        <a:p>
          <a:pPr rtl="0"/>
          <a:endParaRPr lang="en-US" sz="1800" u="sng" dirty="0"/>
        </a:p>
      </dgm:t>
    </dgm:pt>
    <dgm:pt modelId="{37FC1795-E39E-43AA-B2DE-252D1F5185AC}" type="parTrans" cxnId="{F6B10C4C-E6CC-404C-BE13-A42F22880386}">
      <dgm:prSet/>
      <dgm:spPr/>
      <dgm:t>
        <a:bodyPr/>
        <a:lstStyle/>
        <a:p>
          <a:endParaRPr lang="en-US"/>
        </a:p>
      </dgm:t>
    </dgm:pt>
    <dgm:pt modelId="{B7415FA3-3EDA-4C9E-88A6-AF784B7D1348}" type="sibTrans" cxnId="{F6B10C4C-E6CC-404C-BE13-A42F22880386}">
      <dgm:prSet/>
      <dgm:spPr/>
      <dgm:t>
        <a:bodyPr/>
        <a:lstStyle/>
        <a:p>
          <a:endParaRPr lang="en-US"/>
        </a:p>
      </dgm:t>
    </dgm:pt>
    <dgm:pt modelId="{C7BDEDC0-4AA9-444C-BECC-B60B1A2C82A2}">
      <dgm:prSet custT="1"/>
      <dgm:spPr/>
      <dgm:t>
        <a:bodyPr/>
        <a:lstStyle/>
        <a:p>
          <a:pPr rtl="0"/>
          <a:r>
            <a:rPr lang="en-US" sz="1800" dirty="0" smtClean="0"/>
            <a:t>Select research-based reading program/s</a:t>
          </a:r>
          <a:endParaRPr lang="en-US" sz="1800" dirty="0"/>
        </a:p>
      </dgm:t>
    </dgm:pt>
    <dgm:pt modelId="{1EA40CBF-7611-4F38-B0E7-C3A0B8AE510D}" type="parTrans" cxnId="{DC98E8D7-CF45-4549-B375-DBE466B37EC5}">
      <dgm:prSet/>
      <dgm:spPr/>
      <dgm:t>
        <a:bodyPr/>
        <a:lstStyle/>
        <a:p>
          <a:endParaRPr lang="en-US"/>
        </a:p>
      </dgm:t>
    </dgm:pt>
    <dgm:pt modelId="{5666E684-EA85-4BD0-BA95-28EA0DB58705}" type="sibTrans" cxnId="{DC98E8D7-CF45-4549-B375-DBE466B37EC5}">
      <dgm:prSet/>
      <dgm:spPr/>
      <dgm:t>
        <a:bodyPr/>
        <a:lstStyle/>
        <a:p>
          <a:endParaRPr lang="en-US"/>
        </a:p>
      </dgm:t>
    </dgm:pt>
    <dgm:pt modelId="{83DCF043-D751-4E98-A2D4-AF6A2E0329C8}">
      <dgm:prSet custT="1"/>
      <dgm:spPr/>
      <dgm:t>
        <a:bodyPr/>
        <a:lstStyle/>
        <a:p>
          <a:pPr rtl="0"/>
          <a:endParaRPr lang="en-US" sz="1800" dirty="0"/>
        </a:p>
      </dgm:t>
    </dgm:pt>
    <dgm:pt modelId="{47B93115-1936-4FF6-9C14-3CD5874F0337}" type="parTrans" cxnId="{F5856620-C5A0-478E-856E-F7686DCB4A4A}">
      <dgm:prSet/>
      <dgm:spPr/>
      <dgm:t>
        <a:bodyPr/>
        <a:lstStyle/>
        <a:p>
          <a:endParaRPr lang="en-US"/>
        </a:p>
      </dgm:t>
    </dgm:pt>
    <dgm:pt modelId="{40180BE4-0D65-48C8-80BF-6D82E7F35506}" type="sibTrans" cxnId="{F5856620-C5A0-478E-856E-F7686DCB4A4A}">
      <dgm:prSet/>
      <dgm:spPr/>
      <dgm:t>
        <a:bodyPr/>
        <a:lstStyle/>
        <a:p>
          <a:endParaRPr lang="en-US"/>
        </a:p>
      </dgm:t>
    </dgm:pt>
    <dgm:pt modelId="{4053C9CC-A81E-4832-BF47-BE045CA0C8ED}">
      <dgm:prSet custT="1"/>
      <dgm:spPr/>
      <dgm:t>
        <a:bodyPr/>
        <a:lstStyle/>
        <a:p>
          <a:pPr rtl="0"/>
          <a:r>
            <a:rPr lang="en-US" sz="1800" dirty="0" smtClean="0"/>
            <a:t>Provide training for teachers</a:t>
          </a:r>
          <a:endParaRPr lang="en-US" sz="1800" dirty="0"/>
        </a:p>
      </dgm:t>
    </dgm:pt>
    <dgm:pt modelId="{A01D3ADE-5B25-4E36-BFA7-55433DE78848}" type="parTrans" cxnId="{879D2B56-B556-44E4-A02A-B87C9029083C}">
      <dgm:prSet/>
      <dgm:spPr/>
      <dgm:t>
        <a:bodyPr/>
        <a:lstStyle/>
        <a:p>
          <a:endParaRPr lang="en-US"/>
        </a:p>
      </dgm:t>
    </dgm:pt>
    <dgm:pt modelId="{1D84E929-18BB-471A-97EF-BC348F2DD5B7}" type="sibTrans" cxnId="{879D2B56-B556-44E4-A02A-B87C9029083C}">
      <dgm:prSet/>
      <dgm:spPr/>
      <dgm:t>
        <a:bodyPr/>
        <a:lstStyle/>
        <a:p>
          <a:endParaRPr lang="en-US"/>
        </a:p>
      </dgm:t>
    </dgm:pt>
    <dgm:pt modelId="{856D4B9E-180E-4D40-ABC6-B554181799D4}">
      <dgm:prSet custT="1"/>
      <dgm:spPr/>
      <dgm:t>
        <a:bodyPr/>
        <a:lstStyle/>
        <a:p>
          <a:pPr rtl="0"/>
          <a:endParaRPr lang="en-US" sz="1800" dirty="0"/>
        </a:p>
      </dgm:t>
    </dgm:pt>
    <dgm:pt modelId="{2B54B874-AA0F-46FF-8898-872B75453F4B}" type="parTrans" cxnId="{0BB491D3-3E4E-467B-A72E-B125A8B85E60}">
      <dgm:prSet/>
      <dgm:spPr/>
      <dgm:t>
        <a:bodyPr/>
        <a:lstStyle/>
        <a:p>
          <a:endParaRPr lang="en-US"/>
        </a:p>
      </dgm:t>
    </dgm:pt>
    <dgm:pt modelId="{15A98661-322F-496A-ACED-D14AEB35A578}" type="sibTrans" cxnId="{0BB491D3-3E4E-467B-A72E-B125A8B85E60}">
      <dgm:prSet/>
      <dgm:spPr/>
      <dgm:t>
        <a:bodyPr/>
        <a:lstStyle/>
        <a:p>
          <a:endParaRPr lang="en-US"/>
        </a:p>
      </dgm:t>
    </dgm:pt>
    <dgm:pt modelId="{066B17BA-6FD5-4D0E-A23A-49B17A41B841}">
      <dgm:prSet custT="1"/>
      <dgm:spPr/>
      <dgm:t>
        <a:bodyPr/>
        <a:lstStyle/>
        <a:p>
          <a:pPr rtl="0"/>
          <a:r>
            <a:rPr lang="en-US" sz="1800" dirty="0" smtClean="0"/>
            <a:t>Group students based on assessments</a:t>
          </a:r>
          <a:endParaRPr lang="en-US" sz="1800" dirty="0"/>
        </a:p>
      </dgm:t>
    </dgm:pt>
    <dgm:pt modelId="{C2293F60-8DA0-42E6-84A0-B3D49D42340D}" type="parTrans" cxnId="{5919018A-26C7-4FA4-A1B9-2A87049FF49D}">
      <dgm:prSet/>
      <dgm:spPr/>
      <dgm:t>
        <a:bodyPr/>
        <a:lstStyle/>
        <a:p>
          <a:endParaRPr lang="en-US"/>
        </a:p>
      </dgm:t>
    </dgm:pt>
    <dgm:pt modelId="{68B74F7D-CCAF-428B-AA52-E780E0FFD8D7}" type="sibTrans" cxnId="{5919018A-26C7-4FA4-A1B9-2A87049FF49D}">
      <dgm:prSet/>
      <dgm:spPr/>
      <dgm:t>
        <a:bodyPr/>
        <a:lstStyle/>
        <a:p>
          <a:endParaRPr lang="en-US"/>
        </a:p>
      </dgm:t>
    </dgm:pt>
    <dgm:pt modelId="{7464223E-4D90-4A2D-8DCA-DB2E2C59106E}">
      <dgm:prSet custT="1"/>
      <dgm:spPr/>
      <dgm:t>
        <a:bodyPr/>
        <a:lstStyle/>
        <a:p>
          <a:pPr rtl="0"/>
          <a:endParaRPr lang="en-US" sz="1800" dirty="0"/>
        </a:p>
      </dgm:t>
    </dgm:pt>
    <dgm:pt modelId="{86CFB570-0855-4BF6-9DF4-BE8248CC7C08}" type="parTrans" cxnId="{6527E7E2-3C41-4F7D-AC95-830D3B84AF2B}">
      <dgm:prSet/>
      <dgm:spPr/>
      <dgm:t>
        <a:bodyPr/>
        <a:lstStyle/>
        <a:p>
          <a:endParaRPr lang="en-US"/>
        </a:p>
      </dgm:t>
    </dgm:pt>
    <dgm:pt modelId="{2955957A-827D-493F-B816-99611C331472}" type="sibTrans" cxnId="{6527E7E2-3C41-4F7D-AC95-830D3B84AF2B}">
      <dgm:prSet/>
      <dgm:spPr/>
      <dgm:t>
        <a:bodyPr/>
        <a:lstStyle/>
        <a:p>
          <a:endParaRPr lang="en-US"/>
        </a:p>
      </dgm:t>
    </dgm:pt>
    <dgm:pt modelId="{52D5C85E-B939-41C2-9E2C-D9345990E647}">
      <dgm:prSet custT="1"/>
      <dgm:spPr/>
      <dgm:t>
        <a:bodyPr/>
        <a:lstStyle/>
        <a:p>
          <a:pPr rtl="0"/>
          <a:r>
            <a:rPr lang="en-US" sz="1800" dirty="0" smtClean="0"/>
            <a:t>Determine intensity and duration of instruction</a:t>
          </a:r>
          <a:endParaRPr lang="en-US" sz="1800" dirty="0"/>
        </a:p>
      </dgm:t>
    </dgm:pt>
    <dgm:pt modelId="{6D9508D4-B1C3-41F2-A781-4B94E12632C6}" type="parTrans" cxnId="{2BDA56C3-944B-415F-AABC-B20BF8E60A08}">
      <dgm:prSet/>
      <dgm:spPr/>
      <dgm:t>
        <a:bodyPr/>
        <a:lstStyle/>
        <a:p>
          <a:endParaRPr lang="en-US"/>
        </a:p>
      </dgm:t>
    </dgm:pt>
    <dgm:pt modelId="{09A263CC-0BE1-47C3-B03D-24B3DEEB13BC}" type="sibTrans" cxnId="{2BDA56C3-944B-415F-AABC-B20BF8E60A08}">
      <dgm:prSet/>
      <dgm:spPr/>
      <dgm:t>
        <a:bodyPr/>
        <a:lstStyle/>
        <a:p>
          <a:endParaRPr lang="en-US"/>
        </a:p>
      </dgm:t>
    </dgm:pt>
    <dgm:pt modelId="{660F2D15-19DA-40FD-8240-78FD87829C49}">
      <dgm:prSet custT="1"/>
      <dgm:spPr/>
      <dgm:t>
        <a:bodyPr/>
        <a:lstStyle/>
        <a:p>
          <a:pPr rtl="0"/>
          <a:endParaRPr lang="en-US" sz="1800" dirty="0"/>
        </a:p>
      </dgm:t>
    </dgm:pt>
    <dgm:pt modelId="{78A29FC3-ED6B-48BC-AB32-800B39BBECB2}" type="parTrans" cxnId="{9B7F3406-6C42-4448-82FE-252D64101E95}">
      <dgm:prSet/>
      <dgm:spPr/>
      <dgm:t>
        <a:bodyPr/>
        <a:lstStyle/>
        <a:p>
          <a:endParaRPr lang="en-US"/>
        </a:p>
      </dgm:t>
    </dgm:pt>
    <dgm:pt modelId="{577F73FE-FB1D-4FF6-9BD0-9B673D5E7185}" type="sibTrans" cxnId="{9B7F3406-6C42-4448-82FE-252D64101E95}">
      <dgm:prSet/>
      <dgm:spPr/>
      <dgm:t>
        <a:bodyPr/>
        <a:lstStyle/>
        <a:p>
          <a:endParaRPr lang="en-US"/>
        </a:p>
      </dgm:t>
    </dgm:pt>
    <dgm:pt modelId="{5840C499-5DFA-4CB6-A880-51C0898E207F}">
      <dgm:prSet custT="1"/>
      <dgm:spPr/>
      <dgm:t>
        <a:bodyPr/>
        <a:lstStyle/>
        <a:p>
          <a:pPr rtl="0"/>
          <a:r>
            <a:rPr lang="en-US" sz="1800" dirty="0" smtClean="0"/>
            <a:t>Staff support and program fidelity</a:t>
          </a:r>
          <a:endParaRPr lang="en-US" sz="1800" dirty="0"/>
        </a:p>
      </dgm:t>
    </dgm:pt>
    <dgm:pt modelId="{A0279FAE-BF51-4F89-9919-D7CA8F9F5C67}" type="parTrans" cxnId="{FF722D23-0599-4518-8464-C87D36C04555}">
      <dgm:prSet/>
      <dgm:spPr/>
      <dgm:t>
        <a:bodyPr/>
        <a:lstStyle/>
        <a:p>
          <a:endParaRPr lang="en-US"/>
        </a:p>
      </dgm:t>
    </dgm:pt>
    <dgm:pt modelId="{AED00021-1805-4373-A83F-D157B0884F04}" type="sibTrans" cxnId="{FF722D23-0599-4518-8464-C87D36C04555}">
      <dgm:prSet/>
      <dgm:spPr/>
      <dgm:t>
        <a:bodyPr/>
        <a:lstStyle/>
        <a:p>
          <a:endParaRPr lang="en-US"/>
        </a:p>
      </dgm:t>
    </dgm:pt>
    <dgm:pt modelId="{7B9EBDA9-D539-4846-B0D6-2DE5165F3764}" type="pres">
      <dgm:prSet presAssocID="{E2F78B10-D19B-4A5A-B8F2-94FD7ADA949D}" presName="Name0" presStyleCnt="0">
        <dgm:presLayoutVars>
          <dgm:dir/>
          <dgm:resizeHandles val="exact"/>
        </dgm:presLayoutVars>
      </dgm:prSet>
      <dgm:spPr/>
      <dgm:t>
        <a:bodyPr/>
        <a:lstStyle/>
        <a:p>
          <a:endParaRPr lang="en-US"/>
        </a:p>
      </dgm:t>
    </dgm:pt>
    <dgm:pt modelId="{94CC86F4-CCE4-4C83-96A5-AC7A1E58D05C}" type="pres">
      <dgm:prSet presAssocID="{2D39D20E-92D5-4F35-9802-920B19F8E322}" presName="node" presStyleLbl="node1" presStyleIdx="0" presStyleCnt="2">
        <dgm:presLayoutVars>
          <dgm:bulletEnabled val="1"/>
        </dgm:presLayoutVars>
      </dgm:prSet>
      <dgm:spPr/>
      <dgm:t>
        <a:bodyPr/>
        <a:lstStyle/>
        <a:p>
          <a:endParaRPr lang="en-US"/>
        </a:p>
      </dgm:t>
    </dgm:pt>
    <dgm:pt modelId="{65005AEA-5C01-4B48-B2D4-FE8B51582843}" type="pres">
      <dgm:prSet presAssocID="{12ED8F6E-0FFF-41EF-8AA9-1208EC106C18}" presName="sibTrans" presStyleLbl="sibTrans2D1" presStyleIdx="0" presStyleCnt="1"/>
      <dgm:spPr/>
      <dgm:t>
        <a:bodyPr/>
        <a:lstStyle/>
        <a:p>
          <a:endParaRPr lang="en-US"/>
        </a:p>
      </dgm:t>
    </dgm:pt>
    <dgm:pt modelId="{C2D614CA-7E6F-40F1-9E65-BE3D8804D665}" type="pres">
      <dgm:prSet presAssocID="{12ED8F6E-0FFF-41EF-8AA9-1208EC106C18}" presName="connectorText" presStyleLbl="sibTrans2D1" presStyleIdx="0" presStyleCnt="1"/>
      <dgm:spPr/>
      <dgm:t>
        <a:bodyPr/>
        <a:lstStyle/>
        <a:p>
          <a:endParaRPr lang="en-US"/>
        </a:p>
      </dgm:t>
    </dgm:pt>
    <dgm:pt modelId="{B3666829-BF59-42AF-984B-7264FFFD37D5}" type="pres">
      <dgm:prSet presAssocID="{160529C8-F74C-43D2-A0FA-764B66922E95}" presName="node" presStyleLbl="node1" presStyleIdx="1" presStyleCnt="2">
        <dgm:presLayoutVars>
          <dgm:bulletEnabled val="1"/>
        </dgm:presLayoutVars>
      </dgm:prSet>
      <dgm:spPr/>
      <dgm:t>
        <a:bodyPr/>
        <a:lstStyle/>
        <a:p>
          <a:endParaRPr lang="en-US"/>
        </a:p>
      </dgm:t>
    </dgm:pt>
  </dgm:ptLst>
  <dgm:cxnLst>
    <dgm:cxn modelId="{8EE97ABB-8D0E-4419-87B2-7481FF3969F2}" type="presOf" srcId="{160529C8-F74C-43D2-A0FA-764B66922E95}" destId="{B3666829-BF59-42AF-984B-7264FFFD37D5}" srcOrd="0" destOrd="0" presId="urn:microsoft.com/office/officeart/2005/8/layout/process1"/>
    <dgm:cxn modelId="{9B7F3406-6C42-4448-82FE-252D64101E95}" srcId="{160529C8-F74C-43D2-A0FA-764B66922E95}" destId="{660F2D15-19DA-40FD-8240-78FD87829C49}" srcOrd="7" destOrd="0" parTransId="{78A29FC3-ED6B-48BC-AB32-800B39BBECB2}" sibTransId="{577F73FE-FB1D-4FF6-9BD0-9B673D5E7185}"/>
    <dgm:cxn modelId="{B932D248-D23E-4759-B675-AE80EA6467AE}" type="presOf" srcId="{066B17BA-6FD5-4D0E-A23A-49B17A41B841}" destId="{B3666829-BF59-42AF-984B-7264FFFD37D5}" srcOrd="0" destOrd="5" presId="urn:microsoft.com/office/officeart/2005/8/layout/process1"/>
    <dgm:cxn modelId="{879D2B56-B556-44E4-A02A-B87C9029083C}" srcId="{160529C8-F74C-43D2-A0FA-764B66922E95}" destId="{4053C9CC-A81E-4832-BF47-BE045CA0C8ED}" srcOrd="2" destOrd="0" parTransId="{A01D3ADE-5B25-4E36-BFA7-55433DE78848}" sibTransId="{1D84E929-18BB-471A-97EF-BC348F2DD5B7}"/>
    <dgm:cxn modelId="{633DC385-E0A4-420F-BABD-86BDCC0BE1CD}" type="presOf" srcId="{5840C499-5DFA-4CB6-A880-51C0898E207F}" destId="{B3666829-BF59-42AF-984B-7264FFFD37D5}" srcOrd="0" destOrd="9" presId="urn:microsoft.com/office/officeart/2005/8/layout/process1"/>
    <dgm:cxn modelId="{2BDA56C3-944B-415F-AABC-B20BF8E60A08}" srcId="{160529C8-F74C-43D2-A0FA-764B66922E95}" destId="{52D5C85E-B939-41C2-9E2C-D9345990E647}" srcOrd="6" destOrd="0" parTransId="{6D9508D4-B1C3-41F2-A781-4B94E12632C6}" sibTransId="{09A263CC-0BE1-47C3-B03D-24B3DEEB13BC}"/>
    <dgm:cxn modelId="{9F54FE8B-AE9F-4D88-86FA-D407C1D4C8DD}" type="presOf" srcId="{2D39D20E-92D5-4F35-9802-920B19F8E322}" destId="{94CC86F4-CCE4-4C83-96A5-AC7A1E58D05C}" srcOrd="0" destOrd="0" presId="urn:microsoft.com/office/officeart/2005/8/layout/process1"/>
    <dgm:cxn modelId="{8D4067A6-3D79-4AF1-8487-D4AE911BB6A0}" type="presOf" srcId="{856D4B9E-180E-4D40-ABC6-B554181799D4}" destId="{B3666829-BF59-42AF-984B-7264FFFD37D5}" srcOrd="0" destOrd="4" presId="urn:microsoft.com/office/officeart/2005/8/layout/process1"/>
    <dgm:cxn modelId="{993EBEF7-F5E6-4B8C-BA69-879CCA97D581}" type="presOf" srcId="{12ED8F6E-0FFF-41EF-8AA9-1208EC106C18}" destId="{65005AEA-5C01-4B48-B2D4-FE8B51582843}" srcOrd="0" destOrd="0" presId="urn:microsoft.com/office/officeart/2005/8/layout/process1"/>
    <dgm:cxn modelId="{5919018A-26C7-4FA4-A1B9-2A87049FF49D}" srcId="{160529C8-F74C-43D2-A0FA-764B66922E95}" destId="{066B17BA-6FD5-4D0E-A23A-49B17A41B841}" srcOrd="4" destOrd="0" parTransId="{C2293F60-8DA0-42E6-84A0-B3D49D42340D}" sibTransId="{68B74F7D-CCAF-428B-AA52-E780E0FFD8D7}"/>
    <dgm:cxn modelId="{25D2DFB2-34CC-488C-B803-6D631EBC3A4E}" type="presOf" srcId="{12ED8F6E-0FFF-41EF-8AA9-1208EC106C18}" destId="{C2D614CA-7E6F-40F1-9E65-BE3D8804D665}" srcOrd="1" destOrd="0" presId="urn:microsoft.com/office/officeart/2005/8/layout/process1"/>
    <dgm:cxn modelId="{FF722D23-0599-4518-8464-C87D36C04555}" srcId="{160529C8-F74C-43D2-A0FA-764B66922E95}" destId="{5840C499-5DFA-4CB6-A880-51C0898E207F}" srcOrd="8" destOrd="0" parTransId="{A0279FAE-BF51-4F89-9919-D7CA8F9F5C67}" sibTransId="{AED00021-1805-4373-A83F-D157B0884F04}"/>
    <dgm:cxn modelId="{6527E7E2-3C41-4F7D-AC95-830D3B84AF2B}" srcId="{160529C8-F74C-43D2-A0FA-764B66922E95}" destId="{7464223E-4D90-4A2D-8DCA-DB2E2C59106E}" srcOrd="5" destOrd="0" parTransId="{86CFB570-0855-4BF6-9DF4-BE8248CC7C08}" sibTransId="{2955957A-827D-493F-B816-99611C331472}"/>
    <dgm:cxn modelId="{760DF9F2-C178-4183-9912-215D99CC4CA4}" type="presOf" srcId="{83DCF043-D751-4E98-A2D4-AF6A2E0329C8}" destId="{B3666829-BF59-42AF-984B-7264FFFD37D5}" srcOrd="0" destOrd="2" presId="urn:microsoft.com/office/officeart/2005/8/layout/process1"/>
    <dgm:cxn modelId="{DC98E8D7-CF45-4549-B375-DBE466B37EC5}" srcId="{160529C8-F74C-43D2-A0FA-764B66922E95}" destId="{C7BDEDC0-4AA9-444C-BECC-B60B1A2C82A2}" srcOrd="0" destOrd="0" parTransId="{1EA40CBF-7611-4F38-B0E7-C3A0B8AE510D}" sibTransId="{5666E684-EA85-4BD0-BA95-28EA0DB58705}"/>
    <dgm:cxn modelId="{3D77437F-8A05-4561-9B08-DBD290189F64}" type="presOf" srcId="{7464223E-4D90-4A2D-8DCA-DB2E2C59106E}" destId="{B3666829-BF59-42AF-984B-7264FFFD37D5}" srcOrd="0" destOrd="6" presId="urn:microsoft.com/office/officeart/2005/8/layout/process1"/>
    <dgm:cxn modelId="{F6B10C4C-E6CC-404C-BE13-A42F22880386}" srcId="{E2F78B10-D19B-4A5A-B8F2-94FD7ADA949D}" destId="{160529C8-F74C-43D2-A0FA-764B66922E95}" srcOrd="1" destOrd="0" parTransId="{37FC1795-E39E-43AA-B2DE-252D1F5185AC}" sibTransId="{B7415FA3-3EDA-4C9E-88A6-AF784B7D1348}"/>
    <dgm:cxn modelId="{ECA2A57D-39C2-484D-8773-3C266FC948C5}" type="presOf" srcId="{52D5C85E-B939-41C2-9E2C-D9345990E647}" destId="{B3666829-BF59-42AF-984B-7264FFFD37D5}" srcOrd="0" destOrd="7" presId="urn:microsoft.com/office/officeart/2005/8/layout/process1"/>
    <dgm:cxn modelId="{DC7BC51A-5F98-4D61-9193-D16B0837B2B1}" type="presOf" srcId="{E2F78B10-D19B-4A5A-B8F2-94FD7ADA949D}" destId="{7B9EBDA9-D539-4846-B0D6-2DE5165F3764}" srcOrd="0" destOrd="0" presId="urn:microsoft.com/office/officeart/2005/8/layout/process1"/>
    <dgm:cxn modelId="{C9C4BA71-E522-435C-8500-5EB7424A5E4A}" type="presOf" srcId="{660F2D15-19DA-40FD-8240-78FD87829C49}" destId="{B3666829-BF59-42AF-984B-7264FFFD37D5}" srcOrd="0" destOrd="8" presId="urn:microsoft.com/office/officeart/2005/8/layout/process1"/>
    <dgm:cxn modelId="{59A25CDB-319D-43F4-9D40-0EF46396E7BB}" type="presOf" srcId="{4053C9CC-A81E-4832-BF47-BE045CA0C8ED}" destId="{B3666829-BF59-42AF-984B-7264FFFD37D5}" srcOrd="0" destOrd="3" presId="urn:microsoft.com/office/officeart/2005/8/layout/process1"/>
    <dgm:cxn modelId="{F5856620-C5A0-478E-856E-F7686DCB4A4A}" srcId="{160529C8-F74C-43D2-A0FA-764B66922E95}" destId="{83DCF043-D751-4E98-A2D4-AF6A2E0329C8}" srcOrd="1" destOrd="0" parTransId="{47B93115-1936-4FF6-9C14-3CD5874F0337}" sibTransId="{40180BE4-0D65-48C8-80BF-6D82E7F35506}"/>
    <dgm:cxn modelId="{ECD1A2DF-D96C-41C0-846D-362601BFA19F}" type="presOf" srcId="{C7BDEDC0-4AA9-444C-BECC-B60B1A2C82A2}" destId="{B3666829-BF59-42AF-984B-7264FFFD37D5}" srcOrd="0" destOrd="1" presId="urn:microsoft.com/office/officeart/2005/8/layout/process1"/>
    <dgm:cxn modelId="{0BB491D3-3E4E-467B-A72E-B125A8B85E60}" srcId="{160529C8-F74C-43D2-A0FA-764B66922E95}" destId="{856D4B9E-180E-4D40-ABC6-B554181799D4}" srcOrd="3" destOrd="0" parTransId="{2B54B874-AA0F-46FF-8898-872B75453F4B}" sibTransId="{15A98661-322F-496A-ACED-D14AEB35A578}"/>
    <dgm:cxn modelId="{D94DEDE9-B00B-4D05-8015-C2F546D2DF1C}" srcId="{E2F78B10-D19B-4A5A-B8F2-94FD7ADA949D}" destId="{2D39D20E-92D5-4F35-9802-920B19F8E322}" srcOrd="0" destOrd="0" parTransId="{7C7D5C50-7E9F-44DC-87AB-CBDB9025CC98}" sibTransId="{12ED8F6E-0FFF-41EF-8AA9-1208EC106C18}"/>
    <dgm:cxn modelId="{F7CDA59F-D57E-416F-A1AD-F435EA4C214A}" type="presParOf" srcId="{7B9EBDA9-D539-4846-B0D6-2DE5165F3764}" destId="{94CC86F4-CCE4-4C83-96A5-AC7A1E58D05C}" srcOrd="0" destOrd="0" presId="urn:microsoft.com/office/officeart/2005/8/layout/process1"/>
    <dgm:cxn modelId="{42B1D5C1-0BFE-42A1-A136-46FA7D468AFE}" type="presParOf" srcId="{7B9EBDA9-D539-4846-B0D6-2DE5165F3764}" destId="{65005AEA-5C01-4B48-B2D4-FE8B51582843}" srcOrd="1" destOrd="0" presId="urn:microsoft.com/office/officeart/2005/8/layout/process1"/>
    <dgm:cxn modelId="{403C49C1-8FA5-46E0-B728-A40D141E407D}" type="presParOf" srcId="{65005AEA-5C01-4B48-B2D4-FE8B51582843}" destId="{C2D614CA-7E6F-40F1-9E65-BE3D8804D665}" srcOrd="0" destOrd="0" presId="urn:microsoft.com/office/officeart/2005/8/layout/process1"/>
    <dgm:cxn modelId="{47E1B0F4-A1AC-4532-A3BD-64ADA589E979}" type="presParOf" srcId="{7B9EBDA9-D539-4846-B0D6-2DE5165F3764}" destId="{B3666829-BF59-42AF-984B-7264FFFD37D5}"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DBE966E0-79F1-4E64-A4A8-4B5FC79256AA}" type="datetimeFigureOut">
              <a:rPr lang="en-US"/>
              <a:pPr>
                <a:defRPr/>
              </a:pPr>
              <a:t>10/4/2010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8DB0DCDD-FA29-4DCA-BAD8-217A4C9A609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B43FE2-A4A7-469E-84D2-FA1533798E2D}" type="slidenum">
              <a:rPr lang="en-US">
                <a:ea typeface="ヒラギノ角ゴ Pro W3"/>
                <a:cs typeface="ヒラギノ角ゴ Pro W3"/>
              </a:rPr>
              <a:pPr fontAlgn="base">
                <a:spcBef>
                  <a:spcPct val="0"/>
                </a:spcBef>
                <a:spcAft>
                  <a:spcPct val="0"/>
                </a:spcAft>
              </a:pPr>
              <a:t>1</a:t>
            </a:fld>
            <a:endParaRPr lang="en-US">
              <a:ea typeface="ヒラギノ角ゴ Pro W3"/>
              <a:cs typeface="ヒラギノ角ゴ Pro W3"/>
            </a:endParaRPr>
          </a:p>
        </p:txBody>
      </p:sp>
      <p:sp>
        <p:nvSpPr>
          <p:cNvPr id="245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45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Tucker, A., Edmondson, A., &amp; Nembhard, I. (2005). </a:t>
            </a:r>
            <a:r>
              <a:rPr lang="en-US" i="1" smtClean="0">
                <a:latin typeface="Arial" charset="0"/>
              </a:rPr>
              <a:t>Contributions of know-what and know-how to performance improvement in complex service organizations.</a:t>
            </a:r>
            <a:r>
              <a:rPr lang="en-US" smtClean="0">
                <a:latin typeface="Arial" charset="0"/>
              </a:rPr>
              <a:t> Paper presented at the Academy of Health Meeting 22: abstract no. 3700. , Boston, MA.</a:t>
            </a:r>
          </a:p>
          <a:p>
            <a:pPr>
              <a:spcBef>
                <a:spcPct val="0"/>
              </a:spcBef>
            </a:pPr>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Dobson, L., &amp; Cook, T. (1980). Avoiding Type III error in program evaluation: results from a field experiment. </a:t>
            </a:r>
            <a:r>
              <a:rPr lang="en-US" i="1" smtClean="0">
                <a:latin typeface="Arial" charset="0"/>
              </a:rPr>
              <a:t>Evaluation and Program Planning, 3, 269 - 276.</a:t>
            </a:r>
          </a:p>
          <a:p>
            <a:pPr>
              <a:spcBef>
                <a:spcPct val="0"/>
              </a:spcBef>
            </a:pPr>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A604B1-80F5-40E7-A646-498A83D519B9}" type="slidenum">
              <a:rPr lang="en-US">
                <a:latin typeface="Arial" charset="0"/>
                <a:ea typeface="ヒラギノ角ゴ Pro W3"/>
                <a:cs typeface="ヒラギノ角ゴ Pro W3"/>
              </a:rPr>
              <a:pPr fontAlgn="base">
                <a:spcBef>
                  <a:spcPct val="0"/>
                </a:spcBef>
                <a:spcAft>
                  <a:spcPct val="0"/>
                </a:spcAft>
              </a:pPr>
              <a:t>14</a:t>
            </a:fld>
            <a:endParaRPr lang="en-US">
              <a:latin typeface="Arial" charset="0"/>
              <a:ea typeface="ヒラギノ角ゴ Pro W3"/>
              <a:cs typeface="ヒラギノ角ゴ Pro W3"/>
            </a:endParaRPr>
          </a:p>
        </p:txBody>
      </p:sp>
      <p:sp>
        <p:nvSpPr>
          <p:cNvPr id="5017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B1727B0-FC78-4698-9DE4-D3D4F5CB9617}" type="slidenum">
              <a:rPr lang="en-US" sz="1200">
                <a:latin typeface="Calibri" pitchFamily="34" charset="0"/>
              </a:rPr>
              <a:pPr algn="r"/>
              <a:t>14</a:t>
            </a:fld>
            <a:endParaRPr lang="en-US" sz="1200">
              <a:latin typeface="Calibri" pitchFamily="34" charset="0"/>
            </a:endParaRPr>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The following slides will be using this book as reference for the formulas for annual growth plus catch up growth.</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AE2729-24A7-4BC9-BDE7-57E2DC55C1E3}" type="slidenum">
              <a:rPr lang="en-US">
                <a:latin typeface="Arial" charset="0"/>
                <a:ea typeface="ヒラギノ角ゴ Pro W3"/>
                <a:cs typeface="ヒラギノ角ゴ Pro W3"/>
              </a:rPr>
              <a:pPr fontAlgn="base">
                <a:spcBef>
                  <a:spcPct val="0"/>
                </a:spcBef>
                <a:spcAft>
                  <a:spcPct val="0"/>
                </a:spcAft>
              </a:pPr>
              <a:t>15</a:t>
            </a:fld>
            <a:endParaRPr lang="en-US">
              <a:latin typeface="Arial" charset="0"/>
              <a:ea typeface="ヒラギノ角ゴ Pro W3"/>
              <a:cs typeface="ヒラギノ角ゴ Pro W3"/>
            </a:endParaRPr>
          </a:p>
        </p:txBody>
      </p:sp>
      <p:sp>
        <p:nvSpPr>
          <p:cNvPr id="5222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897F5C0-2E5B-41FF-A0B0-1CFC23783773}" type="slidenum">
              <a:rPr lang="en-US" sz="1200">
                <a:latin typeface="Calibri" pitchFamily="34" charset="0"/>
              </a:rPr>
              <a:pPr algn="r"/>
              <a:t>15</a:t>
            </a:fld>
            <a:endParaRPr lang="en-US" sz="1200">
              <a:latin typeface="Calibri" pitchFamily="34" charset="0"/>
            </a:endParaRPr>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a:spcBef>
                <a:spcPct val="0"/>
              </a:spcBef>
            </a:pPr>
            <a:r>
              <a:rPr lang="en-US" smtClean="0">
                <a:latin typeface="Arial" charset="0"/>
              </a:rPr>
              <a:t>Kennewick  uses Northwest Evaluation Association’s RIT Scale Norms and Use with Achievement Level Tests and Measures of Academic Progress (MAP)</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14C7AA-C32D-4DFE-89C3-B89C0092FE35}" type="slidenum">
              <a:rPr lang="en-US">
                <a:latin typeface="Arial" charset="0"/>
                <a:ea typeface="ヒラギノ角ゴ Pro W3"/>
                <a:cs typeface="ヒラギノ角ゴ Pro W3"/>
              </a:rPr>
              <a:pPr fontAlgn="base">
                <a:spcBef>
                  <a:spcPct val="0"/>
                </a:spcBef>
                <a:spcAft>
                  <a:spcPct val="0"/>
                </a:spcAft>
              </a:pPr>
              <a:t>16</a:t>
            </a:fld>
            <a:endParaRPr lang="en-US">
              <a:latin typeface="Arial" charset="0"/>
              <a:ea typeface="ヒラギノ角ゴ Pro W3"/>
              <a:cs typeface="ヒラギノ角ゴ Pro W3"/>
            </a:endParaRPr>
          </a:p>
        </p:txBody>
      </p:sp>
      <p:sp>
        <p:nvSpPr>
          <p:cNvPr id="542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AE0443E-BAA9-4A01-88C6-90D656C4A693}" type="slidenum">
              <a:rPr lang="en-US" sz="1200">
                <a:latin typeface="Calibri" pitchFamily="34" charset="0"/>
              </a:rPr>
              <a:pPr algn="r"/>
              <a:t>16</a:t>
            </a:fld>
            <a:endParaRPr lang="en-US" sz="1200">
              <a:latin typeface="Calibri" pitchFamily="34" charset="0"/>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With the differentiated instructions all students make a year’s growth from where they started</a:t>
            </a:r>
          </a:p>
          <a:p>
            <a:pPr>
              <a:spcBef>
                <a:spcPct val="0"/>
              </a:spcBef>
            </a:pPr>
            <a:endParaRPr lang="en-US" smtClean="0">
              <a:latin typeface="Arial" charset="0"/>
            </a:endParaRPr>
          </a:p>
          <a:p>
            <a:pPr>
              <a:spcBef>
                <a:spcPct val="0"/>
              </a:spcBef>
            </a:pPr>
            <a:r>
              <a:rPr lang="en-US" smtClean="0">
                <a:latin typeface="Arial" charset="0"/>
              </a:rPr>
              <a:t>Without additional Tony will still be at the 12</a:t>
            </a:r>
            <a:r>
              <a:rPr lang="en-US" baseline="30000" smtClean="0">
                <a:latin typeface="Arial" charset="0"/>
              </a:rPr>
              <a:t>th</a:t>
            </a:r>
            <a:r>
              <a:rPr lang="en-US" smtClean="0">
                <a:latin typeface="Arial" charset="0"/>
              </a:rPr>
              <a:t> percentile at the end of the 4</a:t>
            </a:r>
            <a:r>
              <a:rPr lang="en-US" baseline="30000" smtClean="0">
                <a:latin typeface="Arial" charset="0"/>
              </a:rPr>
              <a:t>th</a:t>
            </a:r>
            <a:r>
              <a:rPr lang="en-US" smtClean="0">
                <a:latin typeface="Arial" charset="0"/>
              </a:rPr>
              <a:t> grade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B3FDD1-05B1-4BE3-9EB1-31E10FF263D5}" type="slidenum">
              <a:rPr lang="en-US">
                <a:latin typeface="Arial" charset="0"/>
                <a:ea typeface="ヒラギノ角ゴ Pro W3"/>
                <a:cs typeface="ヒラギノ角ゴ Pro W3"/>
              </a:rPr>
              <a:pPr fontAlgn="base">
                <a:spcBef>
                  <a:spcPct val="0"/>
                </a:spcBef>
                <a:spcAft>
                  <a:spcPct val="0"/>
                </a:spcAft>
              </a:pPr>
              <a:t>17</a:t>
            </a:fld>
            <a:endParaRPr lang="en-US">
              <a:latin typeface="Arial" charset="0"/>
              <a:ea typeface="ヒラギノ角ゴ Pro W3"/>
              <a:cs typeface="ヒラギノ角ゴ Pro W3"/>
            </a:endParaRPr>
          </a:p>
        </p:txBody>
      </p:sp>
      <p:sp>
        <p:nvSpPr>
          <p:cNvPr id="5632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8CDF58E-4C10-4BB4-BC47-4FBBBAB8BE8A}" type="slidenum">
              <a:rPr lang="en-US" sz="1200">
                <a:latin typeface="Calibri" pitchFamily="34" charset="0"/>
              </a:rPr>
              <a:pPr algn="r"/>
              <a:t>17</a:t>
            </a:fld>
            <a:endParaRPr lang="en-US" sz="1200">
              <a:latin typeface="Calibri" pitchFamily="34" charset="0"/>
            </a:endParaRPr>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Remind participants that to get the students to the 50%tile is the goal. 2.9 will also be rounded up to 3 years to estimate the amount of time the student is behind..</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CBD305-D0F4-4548-A7F7-91B51AC57EC0}" type="slidenum">
              <a:rPr lang="en-US">
                <a:latin typeface="Arial" charset="0"/>
                <a:ea typeface="ヒラギノ角ゴ Pro W3"/>
                <a:cs typeface="ヒラギノ角ゴ Pro W3"/>
              </a:rPr>
              <a:pPr fontAlgn="base">
                <a:spcBef>
                  <a:spcPct val="0"/>
                </a:spcBef>
                <a:spcAft>
                  <a:spcPct val="0"/>
                </a:spcAft>
              </a:pPr>
              <a:t>18</a:t>
            </a:fld>
            <a:endParaRPr lang="en-US">
              <a:latin typeface="Arial" charset="0"/>
              <a:ea typeface="ヒラギノ角ゴ Pro W3"/>
              <a:cs typeface="ヒラギノ角ゴ Pro W3"/>
            </a:endParaRPr>
          </a:p>
        </p:txBody>
      </p:sp>
      <p:sp>
        <p:nvSpPr>
          <p:cNvPr id="5837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454081F-509F-47F2-AF85-D7297595614A}" type="slidenum">
              <a:rPr lang="en-US" sz="1200">
                <a:latin typeface="Calibri" pitchFamily="34" charset="0"/>
              </a:rPr>
              <a:pPr algn="r"/>
              <a:t>18</a:t>
            </a:fld>
            <a:endParaRPr lang="en-US" sz="1200">
              <a:latin typeface="Calibri" pitchFamily="34" charset="0"/>
            </a:endParaRPr>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This is planning for targeted accelerated growth over 2 years. The type of instruction Tony needs should  be based on additional data findings. </a:t>
            </a:r>
          </a:p>
          <a:p>
            <a:pPr>
              <a:spcBef>
                <a:spcPct val="0"/>
              </a:spcBef>
            </a:pPr>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C412B9-F4A7-4315-AE93-48EB76E9DCD3}" type="slidenum">
              <a:rPr lang="en-US">
                <a:latin typeface="Arial" charset="0"/>
                <a:ea typeface="ヒラギノ角ゴ Pro W3"/>
                <a:cs typeface="ヒラギノ角ゴ Pro W3"/>
              </a:rPr>
              <a:pPr fontAlgn="base">
                <a:spcBef>
                  <a:spcPct val="0"/>
                </a:spcBef>
                <a:spcAft>
                  <a:spcPct val="0"/>
                </a:spcAft>
              </a:pPr>
              <a:t>19</a:t>
            </a:fld>
            <a:endParaRPr lang="en-US">
              <a:latin typeface="Arial" charset="0"/>
              <a:ea typeface="ヒラギノ角ゴ Pro W3"/>
              <a:cs typeface="ヒラギノ角ゴ Pro W3"/>
            </a:endParaRPr>
          </a:p>
        </p:txBody>
      </p:sp>
      <p:sp>
        <p:nvSpPr>
          <p:cNvPr id="6041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870F337-387A-4EB3-975E-A0B028B075E6}" type="slidenum">
              <a:rPr lang="en-US" sz="1200">
                <a:latin typeface="Calibri" pitchFamily="34" charset="0"/>
              </a:rPr>
              <a:pPr algn="r"/>
              <a:t>19</a:t>
            </a:fld>
            <a:endParaRPr lang="en-US" sz="1200">
              <a:latin typeface="Calibri" pitchFamily="34" charset="0"/>
            </a:endParaRPr>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This is data from a real student in North Carolina based on EOG scores attained in May 2008.  This is a student identified as having a learning disability in the area of reading. Based on this student’s results it is evident that he is not a proficient reader. It is critical that he receive immediate specialized instruction. In order to  hone in on his skill deficits additional probing and assessment will be needed to determine how to proceed to maximize catch-up growth.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D5875D-CD4C-4E8B-9326-22C30B2CECE1}" type="slidenum">
              <a:rPr lang="en-US">
                <a:latin typeface="Arial" charset="0"/>
                <a:ea typeface="ヒラギノ角ゴ Pro W3"/>
                <a:cs typeface="ヒラギノ角ゴ Pro W3"/>
              </a:rPr>
              <a:pPr fontAlgn="base">
                <a:spcBef>
                  <a:spcPct val="0"/>
                </a:spcBef>
                <a:spcAft>
                  <a:spcPct val="0"/>
                </a:spcAft>
              </a:pPr>
              <a:t>20</a:t>
            </a:fld>
            <a:endParaRPr lang="en-US">
              <a:latin typeface="Arial" charset="0"/>
              <a:ea typeface="ヒラギノ角ゴ Pro W3"/>
              <a:cs typeface="ヒラギノ角ゴ Pro W3"/>
            </a:endParaRPr>
          </a:p>
        </p:txBody>
      </p:sp>
      <p:sp>
        <p:nvSpPr>
          <p:cNvPr id="6246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37B3DFB-DF89-44CC-905E-650A35E7686F}" type="slidenum">
              <a:rPr lang="en-US" sz="1200">
                <a:latin typeface="Calibri" pitchFamily="34" charset="0"/>
              </a:rPr>
              <a:pPr algn="r"/>
              <a:t>20</a:t>
            </a:fld>
            <a:endParaRPr lang="en-US" sz="1200">
              <a:latin typeface="Calibri" pitchFamily="34" charset="0"/>
            </a:endParaRPr>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charset="0"/>
              </a:rPr>
              <a:t>Again stress the fact that planning for catch up growth will need to be done over time and will take administrative commitment &amp; scheduling.  Teachers will need to use data to provide the  appropriate program to address the reading deficits.  Every minute counts and it is important to note that the most skilled teacher needs to provide the additional specialized training.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E10918-92C1-4E67-AD9C-37D68354EF7B}" type="slidenum">
              <a:rPr lang="en-US">
                <a:ea typeface="ヒラギノ角ゴ Pro W3"/>
                <a:cs typeface="ヒラギノ角ゴ Pro W3"/>
              </a:rPr>
              <a:pPr fontAlgn="base">
                <a:spcBef>
                  <a:spcPct val="0"/>
                </a:spcBef>
                <a:spcAft>
                  <a:spcPct val="0"/>
                </a:spcAft>
              </a:pPr>
              <a:t>2</a:t>
            </a:fld>
            <a:endParaRPr lang="en-US">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buFont typeface="Wingdings" pitchFamily="2" charset="2"/>
              <a:buNone/>
            </a:pPr>
            <a:r>
              <a:rPr lang="en-US" sz="4000" smtClean="0"/>
              <a:t>This model shows the components that must be considered when developing an implementation plan.  Other elements to consider:</a:t>
            </a:r>
          </a:p>
          <a:p>
            <a:pPr algn="ctr">
              <a:spcBef>
                <a:spcPct val="0"/>
              </a:spcBef>
              <a:buFont typeface="Wingdings" pitchFamily="2" charset="2"/>
              <a:buNone/>
            </a:pPr>
            <a:r>
              <a:rPr lang="en-US" sz="4000" smtClean="0"/>
              <a:t>What and How?</a:t>
            </a:r>
            <a:endParaRPr lang="en-US" sz="4000" u="sng" smtClean="0"/>
          </a:p>
          <a:p>
            <a:pPr algn="ctr">
              <a:spcBef>
                <a:spcPct val="0"/>
              </a:spcBef>
              <a:buFont typeface="Wingdings" pitchFamily="2" charset="2"/>
              <a:buNone/>
            </a:pPr>
            <a:endParaRPr lang="en-US" sz="2000" u="sng" smtClean="0"/>
          </a:p>
          <a:p>
            <a:pPr lvl="1">
              <a:spcBef>
                <a:spcPct val="0"/>
              </a:spcBef>
            </a:pPr>
            <a:r>
              <a:rPr lang="en-US" smtClean="0"/>
              <a:t>Select research-based reading program/s</a:t>
            </a:r>
          </a:p>
          <a:p>
            <a:pPr lvl="1">
              <a:spcBef>
                <a:spcPct val="0"/>
              </a:spcBef>
              <a:buFont typeface="Wingdings" pitchFamily="2" charset="2"/>
              <a:buNone/>
            </a:pPr>
            <a:endParaRPr lang="en-US" sz="800" smtClean="0"/>
          </a:p>
          <a:p>
            <a:pPr lvl="1">
              <a:spcBef>
                <a:spcPct val="0"/>
              </a:spcBef>
            </a:pPr>
            <a:r>
              <a:rPr lang="en-US" smtClean="0"/>
              <a:t>Provide training for teachers</a:t>
            </a:r>
          </a:p>
          <a:p>
            <a:pPr lvl="1">
              <a:spcBef>
                <a:spcPct val="0"/>
              </a:spcBef>
              <a:buFont typeface="Wingdings" pitchFamily="2" charset="2"/>
              <a:buNone/>
            </a:pPr>
            <a:endParaRPr lang="en-US" sz="800" smtClean="0"/>
          </a:p>
          <a:p>
            <a:pPr lvl="1">
              <a:spcBef>
                <a:spcPct val="0"/>
              </a:spcBef>
            </a:pPr>
            <a:r>
              <a:rPr lang="en-US" smtClean="0"/>
              <a:t>Group students based on assessments</a:t>
            </a:r>
          </a:p>
          <a:p>
            <a:pPr lvl="1">
              <a:spcBef>
                <a:spcPct val="0"/>
              </a:spcBef>
              <a:buFont typeface="Wingdings" pitchFamily="2" charset="2"/>
              <a:buNone/>
            </a:pPr>
            <a:endParaRPr lang="en-US" sz="800" smtClean="0"/>
          </a:p>
          <a:p>
            <a:pPr lvl="1">
              <a:spcBef>
                <a:spcPct val="0"/>
              </a:spcBef>
            </a:pPr>
            <a:r>
              <a:rPr lang="en-US" smtClean="0"/>
              <a:t>Determine intensity and duration of instruction</a:t>
            </a:r>
          </a:p>
          <a:p>
            <a:pPr lvl="1">
              <a:spcBef>
                <a:spcPct val="0"/>
              </a:spcBef>
              <a:buFont typeface="Wingdings" pitchFamily="2" charset="2"/>
              <a:buNone/>
            </a:pPr>
            <a:endParaRPr lang="en-US" sz="800" smtClean="0"/>
          </a:p>
          <a:p>
            <a:pPr lvl="1">
              <a:spcBef>
                <a:spcPct val="0"/>
              </a:spcBef>
            </a:pPr>
            <a:r>
              <a:rPr lang="en-US" smtClean="0"/>
              <a:t>Staff support and program fidelity</a:t>
            </a:r>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ChangeArrowheads="1" noTextEdit="1"/>
          </p:cNvSpPr>
          <p:nvPr>
            <p:ph type="sldImg"/>
          </p:nvPr>
        </p:nvSpPr>
        <p:spPr bwMode="auto">
          <a:xfrm>
            <a:off x="1146175" y="687388"/>
            <a:ext cx="4567238" cy="3427412"/>
          </a:xfrm>
          <a:noFill/>
          <a:ln>
            <a:solidFill>
              <a:srgbClr val="000000"/>
            </a:solidFill>
            <a:miter lim="800000"/>
            <a:headEnd/>
            <a:tailEnd/>
          </a:ln>
        </p:spPr>
      </p:sp>
      <p:sp>
        <p:nvSpPr>
          <p:cNvPr id="71682" name="Rectangle 3"/>
          <p:cNvSpPr>
            <a:spLocks noGrp="1" noChangeArrowheads="1"/>
          </p:cNvSpPr>
          <p:nvPr>
            <p:ph type="body" idx="1"/>
          </p:nvPr>
        </p:nvSpPr>
        <p:spPr bwMode="auto">
          <a:xfrm>
            <a:off x="914400" y="4341813"/>
            <a:ext cx="5029200" cy="4114800"/>
          </a:xfrm>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6"/>
          <p:cNvSpPr txBox="1">
            <a:spLocks noGrp="1" noChangeArrowheads="1"/>
          </p:cNvSpPr>
          <p:nvPr/>
        </p:nvSpPr>
        <p:spPr bwMode="auto">
          <a:xfrm>
            <a:off x="0" y="8685213"/>
            <a:ext cx="2971800" cy="457200"/>
          </a:xfrm>
          <a:prstGeom prst="rect">
            <a:avLst/>
          </a:prstGeom>
          <a:noFill/>
          <a:ln w="9525">
            <a:noFill/>
            <a:miter lim="800000"/>
            <a:headEnd/>
            <a:tailEnd/>
          </a:ln>
        </p:spPr>
        <p:txBody>
          <a:bodyPr lIns="91435" tIns="45718" rIns="91435" bIns="45718" anchor="b"/>
          <a:lstStyle/>
          <a:p>
            <a:r>
              <a:rPr lang="en-US" sz="1200">
                <a:latin typeface="Calibri" pitchFamily="34" charset="0"/>
              </a:rPr>
              <a:t>(c) Dean Fixsen and Karen Blase, 2008</a:t>
            </a:r>
          </a:p>
        </p:txBody>
      </p:sp>
      <p:sp>
        <p:nvSpPr>
          <p:cNvPr id="737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5" tIns="45718" rIns="91435" bIns="45718" anchor="b"/>
          <a:lstStyle/>
          <a:p>
            <a:pPr algn="r"/>
            <a:fld id="{1CC3F702-BA4D-4267-8AC4-D1F65406185B}" type="slidenum">
              <a:rPr lang="en-US" sz="1200">
                <a:latin typeface="Calibri" pitchFamily="34" charset="0"/>
              </a:rPr>
              <a:pPr algn="r"/>
              <a:t>26</a:t>
            </a:fld>
            <a:endParaRPr lang="en-US" sz="1200">
              <a:latin typeface="Calibri" pitchFamily="34" charset="0"/>
            </a:endParaRPr>
          </a:p>
        </p:txBody>
      </p:sp>
      <p:sp>
        <p:nvSpPr>
          <p:cNvPr id="73731" name="Rectangle 2"/>
          <p:cNvSpPr>
            <a:spLocks noGrp="1" noRot="1" noChangeAspect="1" noChangeArrowheads="1" noTextEdit="1"/>
          </p:cNvSpPr>
          <p:nvPr>
            <p:ph type="sldImg"/>
          </p:nvPr>
        </p:nvSpPr>
        <p:spPr bwMode="auto">
          <a:xfrm>
            <a:off x="1146175" y="687388"/>
            <a:ext cx="4567238" cy="3427412"/>
          </a:xfrm>
          <a:noFill/>
          <a:ln>
            <a:solidFill>
              <a:srgbClr val="000000"/>
            </a:solidFill>
            <a:miter lim="800000"/>
            <a:headEnd/>
            <a:tailEnd/>
          </a:ln>
        </p:spPr>
      </p:sp>
      <p:sp>
        <p:nvSpPr>
          <p:cNvPr id="73732" name="Rectangle 3"/>
          <p:cNvSpPr>
            <a:spLocks noGrp="1" noChangeArrowheads="1"/>
          </p:cNvSpPr>
          <p:nvPr>
            <p:ph type="body" idx="1"/>
          </p:nvPr>
        </p:nvSpPr>
        <p:spPr bwMode="auto">
          <a:xfrm>
            <a:off x="914400" y="4341813"/>
            <a:ext cx="5029200" cy="4114800"/>
          </a:xfrm>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53308B-1D70-44D3-909C-8DA306E64EFE}" type="slidenum">
              <a:rPr lang="en-US">
                <a:ea typeface="ヒラギノ角ゴ Pro W3"/>
                <a:cs typeface="ヒラギノ角ゴ Pro W3"/>
              </a:rPr>
              <a:pPr fontAlgn="base">
                <a:spcBef>
                  <a:spcPct val="0"/>
                </a:spcBef>
                <a:spcAft>
                  <a:spcPct val="0"/>
                </a:spcAft>
              </a:pPr>
              <a:t>28</a:t>
            </a:fld>
            <a:endParaRPr lang="en-US">
              <a:ea typeface="ヒラギノ角ゴ Pro W3"/>
              <a:cs typeface="ヒラギノ角ゴ Pro W3"/>
            </a:endParaRPr>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EDB1D49-08EC-4EE4-B64B-2740AB7E64BC}" type="slidenum">
              <a:rPr lang="en-US">
                <a:ea typeface="ヒラギノ角ゴ Pro W3"/>
                <a:cs typeface="ヒラギノ角ゴ Pro W3"/>
              </a:rPr>
              <a:pPr fontAlgn="base">
                <a:spcBef>
                  <a:spcPct val="0"/>
                </a:spcBef>
                <a:spcAft>
                  <a:spcPct val="0"/>
                </a:spcAft>
              </a:pPr>
              <a:t>29</a:t>
            </a:fld>
            <a:endParaRPr lang="en-US">
              <a:ea typeface="ヒラギノ角ゴ Pro W3"/>
              <a:cs typeface="ヒラギノ角ゴ Pro W3"/>
            </a:endParaRPr>
          </a:p>
        </p:txBody>
      </p:sp>
      <p:sp>
        <p:nvSpPr>
          <p:cNvPr id="788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lnSpc>
                <a:spcPct val="90000"/>
              </a:lnSpc>
              <a:spcBef>
                <a:spcPct val="0"/>
              </a:spcBef>
            </a:pPr>
            <a:r>
              <a:rPr lang="en-US" smtClean="0">
                <a:latin typeface="Baskerville Old Face" pitchFamily="18" charset="0"/>
              </a:rPr>
              <a:t>A “roadmap” to meet the goals of SIP II within your LEA</a:t>
            </a:r>
          </a:p>
          <a:p>
            <a:pPr>
              <a:lnSpc>
                <a:spcPct val="90000"/>
              </a:lnSpc>
              <a:spcBef>
                <a:spcPct val="0"/>
              </a:spcBef>
            </a:pPr>
            <a:r>
              <a:rPr lang="en-US" smtClean="0">
                <a:latin typeface="Baskerville Old Face" pitchFamily="18" charset="0"/>
              </a:rPr>
              <a:t>A realistic implementation  plan designed by a </a:t>
            </a:r>
            <a:r>
              <a:rPr lang="en-US" b="1" smtClean="0">
                <a:latin typeface="Baskerville Old Face" pitchFamily="18" charset="0"/>
              </a:rPr>
              <a:t>team</a:t>
            </a:r>
            <a:r>
              <a:rPr lang="en-US" smtClean="0">
                <a:latin typeface="Baskerville Old Face" pitchFamily="18" charset="0"/>
              </a:rPr>
              <a:t> </a:t>
            </a:r>
          </a:p>
          <a:p>
            <a:pPr>
              <a:lnSpc>
                <a:spcPct val="90000"/>
              </a:lnSpc>
              <a:spcBef>
                <a:spcPct val="0"/>
              </a:spcBef>
            </a:pPr>
            <a:r>
              <a:rPr lang="en-US" smtClean="0">
                <a:latin typeface="Baskerville Old Face" pitchFamily="18" charset="0"/>
              </a:rPr>
              <a:t>A strategic plan to meet the challenges that come with change</a:t>
            </a:r>
          </a:p>
          <a:p>
            <a:pPr>
              <a:lnSpc>
                <a:spcPct val="90000"/>
              </a:lnSpc>
              <a:spcBef>
                <a:spcPct val="0"/>
              </a:spcBef>
            </a:pPr>
            <a:r>
              <a:rPr lang="en-US" smtClean="0">
                <a:latin typeface="Baskerville Old Face" pitchFamily="18" charset="0"/>
              </a:rPr>
              <a:t>An opportunity to prepare for program implementation, expansion and sustainability</a:t>
            </a:r>
          </a:p>
          <a:p>
            <a:pPr>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8F4F984-EA5D-40F9-ABA9-79D4BC262561}" type="slidenum">
              <a:rPr lang="en-US">
                <a:ea typeface="ヒラギノ角ゴ Pro W3"/>
                <a:cs typeface="ヒラギノ角ゴ Pro W3"/>
              </a:rPr>
              <a:pPr fontAlgn="base">
                <a:spcBef>
                  <a:spcPct val="0"/>
                </a:spcBef>
                <a:spcAft>
                  <a:spcPct val="0"/>
                </a:spcAft>
              </a:pPr>
              <a:t>30</a:t>
            </a:fld>
            <a:endParaRPr lang="en-US">
              <a:ea typeface="ヒラギノ角ゴ Pro W3"/>
              <a:cs typeface="ヒラギノ角ゴ Pro W3"/>
            </a:endParaRPr>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next step is to determine how the needs of the students identified and evaluated will be met. </a:t>
            </a:r>
          </a:p>
          <a:p>
            <a:pPr>
              <a:spcBef>
                <a:spcPct val="0"/>
              </a:spcBef>
            </a:pPr>
            <a:r>
              <a:rPr lang="en-US" smtClean="0"/>
              <a:t>	What reading program/s will be used? </a:t>
            </a:r>
          </a:p>
          <a:p>
            <a:pPr>
              <a:spcBef>
                <a:spcPct val="0"/>
              </a:spcBef>
            </a:pPr>
            <a:r>
              <a:rPr lang="en-US" smtClean="0"/>
              <a:t>	How will training be provided?</a:t>
            </a:r>
          </a:p>
          <a:p>
            <a:pPr>
              <a:spcBef>
                <a:spcPct val="0"/>
              </a:spcBef>
            </a:pPr>
            <a:r>
              <a:rPr lang="en-US" smtClean="0"/>
              <a:t>	How will grouping and scheduling be accomplished?</a:t>
            </a:r>
          </a:p>
          <a:p>
            <a:pPr>
              <a:spcBef>
                <a:spcPct val="0"/>
              </a:spcBef>
            </a:pPr>
            <a:r>
              <a:rPr lang="en-US" smtClean="0"/>
              <a:t>	How much instructional time can be provided? How can this be differentiated for students of different types and degrees of reading problems?</a:t>
            </a:r>
          </a:p>
          <a:p>
            <a:pPr>
              <a:spcBef>
                <a:spcPct val="0"/>
              </a:spcBef>
            </a:pPr>
            <a:r>
              <a:rPr lang="en-US" smtClean="0"/>
              <a:t>	Who will provide staff support (coaching) and monitor program fidelity? What are the logistics of this (time and opportunity)?</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272923-13A2-408E-A526-315E91988BC8}" type="slidenum">
              <a:rPr lang="en-US">
                <a:ea typeface="ヒラギノ角ゴ Pro W3"/>
                <a:cs typeface="ヒラギノ角ゴ Pro W3"/>
              </a:rPr>
              <a:pPr fontAlgn="base">
                <a:spcBef>
                  <a:spcPct val="0"/>
                </a:spcBef>
                <a:spcAft>
                  <a:spcPct val="0"/>
                </a:spcAft>
              </a:pPr>
              <a:t>31</a:t>
            </a:fld>
            <a:endParaRPr lang="en-US">
              <a:ea typeface="ヒラギノ角ゴ Pro W3"/>
              <a:cs typeface="ヒラギノ角ゴ Pro W3"/>
            </a:endParaRPr>
          </a:p>
        </p:txBody>
      </p:sp>
      <p:sp>
        <p:nvSpPr>
          <p:cNvPr id="829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next step is to determine how the needs of the students identified and evaluated will be met. </a:t>
            </a:r>
          </a:p>
          <a:p>
            <a:pPr>
              <a:spcBef>
                <a:spcPct val="0"/>
              </a:spcBef>
            </a:pPr>
            <a:r>
              <a:rPr lang="en-US" smtClean="0"/>
              <a:t>	What reading program/s will be used? </a:t>
            </a:r>
          </a:p>
          <a:p>
            <a:pPr>
              <a:spcBef>
                <a:spcPct val="0"/>
              </a:spcBef>
            </a:pPr>
            <a:r>
              <a:rPr lang="en-US" smtClean="0"/>
              <a:t>	How will training be provided?</a:t>
            </a:r>
          </a:p>
          <a:p>
            <a:pPr>
              <a:spcBef>
                <a:spcPct val="0"/>
              </a:spcBef>
            </a:pPr>
            <a:r>
              <a:rPr lang="en-US" smtClean="0"/>
              <a:t>	How will grouping and scheduling be accomplished?</a:t>
            </a:r>
          </a:p>
          <a:p>
            <a:pPr>
              <a:spcBef>
                <a:spcPct val="0"/>
              </a:spcBef>
            </a:pPr>
            <a:r>
              <a:rPr lang="en-US" smtClean="0"/>
              <a:t>	How much instructional time can be provided? How can this be differentiated for students of different types and degrees of reading problems?</a:t>
            </a:r>
          </a:p>
          <a:p>
            <a:pPr>
              <a:spcBef>
                <a:spcPct val="0"/>
              </a:spcBef>
            </a:pPr>
            <a:r>
              <a:rPr lang="en-US" smtClean="0"/>
              <a:t>	Who will provide staff support (coaching) and monitor program fidelity? What are the logistics of this (time and opportunity)?</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DD9157-7B78-40E1-B0C7-BFC4A88168E7}" type="slidenum">
              <a:rPr lang="en-US">
                <a:ea typeface="ヒラギノ角ゴ Pro W3"/>
                <a:cs typeface="ヒラギノ角ゴ Pro W3"/>
              </a:rPr>
              <a:pPr fontAlgn="base">
                <a:spcBef>
                  <a:spcPct val="0"/>
                </a:spcBef>
                <a:spcAft>
                  <a:spcPct val="0"/>
                </a:spcAft>
              </a:pPr>
              <a:t>32</a:t>
            </a:fld>
            <a:endParaRPr lang="en-US">
              <a:ea typeface="ヒラギノ角ゴ Pro W3"/>
              <a:cs typeface="ヒラギノ角ゴ Pro W3"/>
            </a:endParaRPr>
          </a:p>
        </p:txBody>
      </p:sp>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importance of progress monitoring must be emphasized. </a:t>
            </a:r>
          </a:p>
          <a:p>
            <a:pPr>
              <a:spcBef>
                <a:spcPct val="0"/>
              </a:spcBef>
            </a:pPr>
            <a:endParaRPr lang="en-US" smtClean="0"/>
          </a:p>
          <a:p>
            <a:pPr>
              <a:spcBef>
                <a:spcPct val="0"/>
              </a:spcBef>
            </a:pPr>
            <a:r>
              <a:rPr lang="en-US" smtClean="0"/>
              <a:t> 	What instruments are being used for this purpose?  </a:t>
            </a:r>
          </a:p>
          <a:p>
            <a:pPr>
              <a:spcBef>
                <a:spcPct val="0"/>
              </a:spcBef>
            </a:pPr>
            <a:r>
              <a:rPr lang="en-US" smtClean="0"/>
              <a:t>	How is data from progress monitoring analyzed and used to guide instruction?</a:t>
            </a:r>
          </a:p>
          <a:p>
            <a:pPr>
              <a:spcBef>
                <a:spcPct val="0"/>
              </a:spcBef>
            </a:pPr>
            <a:r>
              <a:rPr lang="en-US" smtClean="0"/>
              <a:t>	How does the system support this process </a:t>
            </a:r>
          </a:p>
          <a:p>
            <a:pPr>
              <a:spcBef>
                <a:spcPct val="0"/>
              </a:spcBef>
            </a:pPr>
            <a:r>
              <a:rPr lang="en-US" smtClean="0"/>
              <a:t>	What are the incentives for teachers and administrators to carry out this plan?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594CEA-2A97-4BA6-9C24-694622C07A0F}" type="slidenum">
              <a:rPr lang="en-US">
                <a:ea typeface="ヒラギノ角ゴ Pro W3"/>
                <a:cs typeface="ヒラギノ角ゴ Pro W3"/>
              </a:rPr>
              <a:pPr fontAlgn="base">
                <a:spcBef>
                  <a:spcPct val="0"/>
                </a:spcBef>
                <a:spcAft>
                  <a:spcPct val="0"/>
                </a:spcAft>
              </a:pPr>
              <a:t>3</a:t>
            </a:fld>
            <a:endParaRPr lang="en-US">
              <a:ea typeface="ヒラギノ角ゴ Pro W3"/>
              <a:cs typeface="ヒラギノ角ゴ Pro W3"/>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8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E423F2-98A5-42CB-BD77-41903D84D3D1}" type="slidenum">
              <a:rPr lang="en-US">
                <a:ea typeface="ヒラギノ角ゴ Pro W3"/>
                <a:cs typeface="ヒラギノ角ゴ Pro W3"/>
              </a:rPr>
              <a:pPr fontAlgn="base">
                <a:spcBef>
                  <a:spcPct val="0"/>
                </a:spcBef>
                <a:spcAft>
                  <a:spcPct val="0"/>
                </a:spcAft>
              </a:pPr>
              <a:t>34</a:t>
            </a:fld>
            <a:endParaRPr lang="en-US">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01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E528CC-AAA9-4AD9-B8A6-E8F66840C596}" type="slidenum">
              <a:rPr lang="en-US">
                <a:ea typeface="ヒラギノ角ゴ Pro W3"/>
                <a:cs typeface="ヒラギノ角ゴ Pro W3"/>
              </a:rPr>
              <a:pPr fontAlgn="base">
                <a:spcBef>
                  <a:spcPct val="0"/>
                </a:spcBef>
                <a:spcAft>
                  <a:spcPct val="0"/>
                </a:spcAft>
              </a:pPr>
              <a:t>35</a:t>
            </a:fld>
            <a:endParaRPr lang="en-US">
              <a:ea typeface="ヒラギノ角ゴ Pro W3"/>
              <a:cs typeface="ヒラギノ角ゴ Pro W3"/>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E335FB-E9BE-40B8-8EB1-4FDD6CFD6EEA}" type="slidenum">
              <a:rPr lang="en-US">
                <a:ea typeface="ヒラギノ角ゴ Pro W3"/>
                <a:cs typeface="ヒラギノ角ゴ Pro W3"/>
              </a:rPr>
              <a:pPr fontAlgn="base">
                <a:spcBef>
                  <a:spcPct val="0"/>
                </a:spcBef>
                <a:spcAft>
                  <a:spcPct val="0"/>
                </a:spcAft>
              </a:pPr>
              <a:t>36</a:t>
            </a:fld>
            <a:endParaRPr lang="en-US">
              <a:ea typeface="ヒラギノ角ゴ Pro W3"/>
              <a:cs typeface="ヒラギノ角ゴ Pro W3"/>
            </a:endParaRPr>
          </a:p>
        </p:txBody>
      </p:sp>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833FBE-8210-483D-B1BF-2040635E5DC0}" type="slidenum">
              <a:rPr lang="en-US">
                <a:ea typeface="ヒラギノ角ゴ Pro W3"/>
                <a:cs typeface="ヒラギノ角ゴ Pro W3"/>
              </a:rPr>
              <a:pPr fontAlgn="base">
                <a:spcBef>
                  <a:spcPct val="0"/>
                </a:spcBef>
                <a:spcAft>
                  <a:spcPct val="0"/>
                </a:spcAft>
              </a:pPr>
              <a:t>4</a:t>
            </a:fld>
            <a:endParaRPr lang="en-US">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23493F-1996-4220-A05B-7F9383CE34B4}" type="slidenum">
              <a:rPr lang="en-US">
                <a:ea typeface="ヒラギノ角ゴ Pro W3"/>
                <a:cs typeface="ヒラギノ角ゴ Pro W3"/>
              </a:rPr>
              <a:pPr fontAlgn="base">
                <a:spcBef>
                  <a:spcPct val="0"/>
                </a:spcBef>
                <a:spcAft>
                  <a:spcPct val="0"/>
                </a:spcAft>
              </a:pPr>
              <a:t>6</a:t>
            </a:fld>
            <a:endParaRPr lang="en-US">
              <a:ea typeface="ヒラギノ角ゴ Pro W3"/>
              <a:cs typeface="ヒラギノ角ゴ Pro W3"/>
            </a:endParaRPr>
          </a:p>
        </p:txBody>
      </p:sp>
      <p:sp>
        <p:nvSpPr>
          <p:cNvPr id="33794" name="Rectangle 2"/>
          <p:cNvSpPr>
            <a:spLocks noGrp="1" noRot="1" noChangeAspect="1" noChangeArrowheads="1" noTextEdit="1"/>
          </p:cNvSpPr>
          <p:nvPr>
            <p:ph type="sldImg"/>
          </p:nvPr>
        </p:nvSpPr>
        <p:spPr bwMode="auto">
          <a:xfrm>
            <a:off x="1143000" y="685800"/>
            <a:ext cx="4573588" cy="3430588"/>
          </a:xfrm>
          <a:noFill/>
          <a:ln>
            <a:solidFill>
              <a:srgbClr val="000000"/>
            </a:solidFill>
            <a:miter lim="800000"/>
            <a:headEnd/>
            <a:tailEnd/>
          </a:ln>
        </p:spPr>
      </p:sp>
      <p:sp>
        <p:nvSpPr>
          <p:cNvPr id="33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How many children in a typical first grade class are likely to struggle learning to read.  These figures are based on research sponsored by the national Institute of Child and Health and Development (NICHD;Lyon, 1998)</a:t>
            </a:r>
          </a:p>
          <a:p>
            <a:pPr>
              <a:spcBef>
                <a:spcPct val="0"/>
              </a:spcBef>
            </a:pPr>
            <a:r>
              <a:rPr lang="en-US" smtClean="0"/>
              <a:t>About 5 % of students come to school already able to read.  These children learn to read naturally without any formal instruction.</a:t>
            </a:r>
          </a:p>
          <a:p>
            <a:pPr>
              <a:spcBef>
                <a:spcPct val="0"/>
              </a:spcBef>
            </a:pPr>
            <a:r>
              <a:rPr lang="en-US" smtClean="0"/>
              <a:t>Another 20-30% of students learn to read with ease, regardless of the approach to reading instruction used.</a:t>
            </a:r>
          </a:p>
          <a:p>
            <a:pPr>
              <a:spcBef>
                <a:spcPct val="0"/>
              </a:spcBef>
            </a:pPr>
            <a:r>
              <a:rPr lang="en-US" smtClean="0"/>
              <a:t>For 20-30% of students, learning to read will take hard work, with some extra support needed.  </a:t>
            </a:r>
          </a:p>
          <a:p>
            <a:pPr>
              <a:spcBef>
                <a:spcPct val="0"/>
              </a:spcBef>
            </a:pPr>
            <a:r>
              <a:rPr lang="en-US" smtClean="0"/>
              <a:t>An additional 30% of students will only learn to read if they are given intensive support.  These students require explicit systematic phonics instruction and extensive practice reading the new words they are learning.</a:t>
            </a:r>
          </a:p>
          <a:p>
            <a:pPr>
              <a:spcBef>
                <a:spcPct val="0"/>
              </a:spcBef>
            </a:pPr>
            <a:r>
              <a:rPr lang="en-US" smtClean="0"/>
              <a:t>The remaining 5% of students have pervasive reading disabilities and will require explicit, systematic and direct instruction using multisensory strategies.  Mastery will take longer for these students.  They will require intensive instruction to help them overcome their difficulties.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5F57D6-FC6F-4F98-BD4D-0FE79622F760}" type="slidenum">
              <a:rPr lang="en-US">
                <a:ea typeface="ヒラギノ角ゴ Pro W3"/>
                <a:cs typeface="ヒラギノ角ゴ Pro W3"/>
              </a:rPr>
              <a:pPr fontAlgn="base">
                <a:spcBef>
                  <a:spcPct val="0"/>
                </a:spcBef>
                <a:spcAft>
                  <a:spcPct val="0"/>
                </a:spcAft>
              </a:pPr>
              <a:t>8</a:t>
            </a:fld>
            <a:endParaRPr lang="en-US">
              <a:ea typeface="ヒラギノ角ゴ Pro W3"/>
              <a:cs typeface="ヒラギノ角ゴ Pro W3"/>
            </a:endParaRPr>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41CB2F-8F03-4024-B426-36D3D2A1E54C}" type="slidenum">
              <a:rPr lang="en-US">
                <a:ea typeface="ヒラギノ角ゴ Pro W3"/>
                <a:cs typeface="ヒラギノ角ゴ Pro W3"/>
              </a:rPr>
              <a:pPr fontAlgn="base">
                <a:spcBef>
                  <a:spcPct val="0"/>
                </a:spcBef>
                <a:spcAft>
                  <a:spcPct val="0"/>
                </a:spcAft>
              </a:pPr>
              <a:t>9</a:t>
            </a:fld>
            <a:endParaRPr lang="en-US">
              <a:ea typeface="ヒラギノ角ゴ Pro W3"/>
              <a:cs typeface="ヒラギノ角ゴ Pro W3"/>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3" name="Rectangle 3"/>
          <p:cNvSpPr>
            <a:spLocks noGrp="1" noChangeArrowheads="1"/>
          </p:cNvSpPr>
          <p:nvPr>
            <p:ph type="body" idx="1"/>
          </p:nvPr>
        </p:nvSpPr>
        <p:spPr>
          <a:ln/>
        </p:spPr>
        <p:txBody>
          <a:bodyPr/>
          <a:lstStyle/>
          <a:p>
            <a:pPr marL="342900" indent="-342900" fontAlgn="auto">
              <a:spcBef>
                <a:spcPts val="0"/>
              </a:spcBef>
              <a:spcAft>
                <a:spcPts val="0"/>
              </a:spcAft>
              <a:defRPr/>
            </a:pPr>
            <a:r>
              <a:rPr lang="en-US" sz="3200" dirty="0" smtClean="0"/>
              <a:t>The Challenge:</a:t>
            </a:r>
          </a:p>
          <a:p>
            <a:pPr marL="342900" indent="-342900" fontAlgn="auto">
              <a:spcBef>
                <a:spcPts val="0"/>
              </a:spcBef>
              <a:spcAft>
                <a:spcPts val="0"/>
              </a:spcAft>
              <a:defRPr/>
            </a:pPr>
            <a:r>
              <a:rPr lang="en-US" sz="3200" b="1" dirty="0" smtClean="0">
                <a:solidFill>
                  <a:srgbClr val="001574"/>
                </a:solidFill>
              </a:rPr>
              <a:t>Science to Service Gap</a:t>
            </a:r>
          </a:p>
          <a:p>
            <a:pPr marL="342900" indent="-342900" fontAlgn="auto">
              <a:spcBef>
                <a:spcPts val="0"/>
              </a:spcBef>
              <a:spcAft>
                <a:spcPts val="0"/>
              </a:spcAft>
              <a:defRPr/>
            </a:pPr>
            <a:r>
              <a:rPr lang="en-US" sz="2800" b="1" dirty="0" smtClean="0">
                <a:solidFill>
                  <a:srgbClr val="001574"/>
                </a:solidFill>
              </a:rPr>
              <a:t>What is known is </a:t>
            </a:r>
            <a:r>
              <a:rPr lang="en-US" sz="2800" b="1" u="sng" dirty="0" smtClean="0">
                <a:solidFill>
                  <a:srgbClr val="001574"/>
                </a:solidFill>
              </a:rPr>
              <a:t>not</a:t>
            </a:r>
            <a:r>
              <a:rPr lang="en-US" sz="2800" b="1" dirty="0" smtClean="0">
                <a:solidFill>
                  <a:srgbClr val="001574"/>
                </a:solidFill>
              </a:rPr>
              <a:t> what is adopted to help students</a:t>
            </a:r>
          </a:p>
          <a:p>
            <a:pPr fontAlgn="auto">
              <a:spcBef>
                <a:spcPts val="0"/>
              </a:spcBef>
              <a:spcAft>
                <a:spcPts val="0"/>
              </a:spcAft>
              <a:defRPr/>
            </a:pPr>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1" descr="WhitebackPPTCover4"/>
          <p:cNvPicPr>
            <a:picLocks noChangeAspect="1" noChangeArrowheads="1"/>
          </p:cNvPicPr>
          <p:nvPr/>
        </p:nvPicPr>
        <p:blipFill>
          <a:blip r:embed="rId2"/>
          <a:srcRect/>
          <a:stretch>
            <a:fillRect/>
          </a:stretch>
        </p:blipFill>
        <p:spPr bwMode="auto">
          <a:xfrm>
            <a:off x="0" y="0"/>
            <a:ext cx="9144000" cy="6884988"/>
          </a:xfrm>
          <a:prstGeom prst="rect">
            <a:avLst/>
          </a:prstGeom>
          <a:noFill/>
          <a:ln w="9525">
            <a:noFill/>
            <a:miter lim="800000"/>
            <a:headEnd/>
            <a:tailEnd/>
          </a:ln>
        </p:spPr>
      </p:pic>
      <p:pic>
        <p:nvPicPr>
          <p:cNvPr id="5" name="Object 15"/>
          <p:cNvPicPr>
            <a:picLocks noChangeAspect="1" noChangeArrowheads="1"/>
          </p:cNvPicPr>
          <p:nvPr/>
        </p:nvPicPr>
        <p:blipFill>
          <a:blip r:embed="rId3"/>
          <a:srcRect/>
          <a:stretch>
            <a:fillRect/>
          </a:stretch>
        </p:blipFill>
        <p:spPr bwMode="auto">
          <a:xfrm>
            <a:off x="0" y="0"/>
            <a:ext cx="2057400" cy="1431925"/>
          </a:xfrm>
          <a:prstGeom prst="rect">
            <a:avLst/>
          </a:prstGeom>
          <a:noFill/>
          <a:ln w="9525">
            <a:miter lim="800000"/>
            <a:headEnd/>
            <a:tailEnd/>
          </a:ln>
          <a:effectLst/>
        </p:spPr>
      </p:pic>
      <p:sp>
        <p:nvSpPr>
          <p:cNvPr id="9218" name="Rectangle 2"/>
          <p:cNvSpPr>
            <a:spLocks noGrp="1" noChangeArrowheads="1"/>
          </p:cNvSpPr>
          <p:nvPr>
            <p:ph type="ctrTitle"/>
          </p:nvPr>
        </p:nvSpPr>
        <p:spPr>
          <a:xfrm>
            <a:off x="685800" y="2286000"/>
            <a:ext cx="7772400" cy="1143000"/>
          </a:xfrm>
        </p:spPr>
        <p:txBody>
          <a:bodyPr/>
          <a:lstStyle>
            <a:lvl1pPr algn="ctr">
              <a:defRPr sz="4000"/>
            </a:lvl1pPr>
          </a:lstStyle>
          <a:p>
            <a:r>
              <a:rPr lang="en-US" smtClean="0"/>
              <a:t>Click to edit Master title style</a:t>
            </a:r>
            <a:endParaRPr lang="en-US"/>
          </a:p>
        </p:txBody>
      </p:sp>
      <p:sp>
        <p:nvSpPr>
          <p:cNvPr id="9219" name="Rectangle 3"/>
          <p:cNvSpPr>
            <a:spLocks noGrp="1" noChangeArrowheads="1"/>
          </p:cNvSpPr>
          <p:nvPr>
            <p:ph type="subTitle" idx="1"/>
          </p:nvPr>
        </p:nvSpPr>
        <p:spPr>
          <a:xfrm>
            <a:off x="1371600" y="3886200"/>
            <a:ext cx="6400800" cy="1752600"/>
          </a:xfrm>
        </p:spPr>
        <p:txBody>
          <a:bodyPr/>
          <a:lstStyle>
            <a:lvl1pPr marL="0" indent="0" algn="ctr">
              <a:buFontTx/>
              <a:buNone/>
              <a:defRPr sz="2800"/>
            </a:lvl1pPr>
          </a:lstStyle>
          <a:p>
            <a:r>
              <a:rPr lang="en-US" smtClean="0"/>
              <a:t>Click to edit Master subtitle style</a:t>
            </a:r>
            <a:endParaRPr lang="en-US"/>
          </a:p>
        </p:txBody>
      </p:sp>
      <p:sp>
        <p:nvSpPr>
          <p:cNvPr id="6" name="Rectangle 4"/>
          <p:cNvSpPr>
            <a:spLocks noGrp="1" noChangeArrowheads="1"/>
          </p:cNvSpPr>
          <p:nvPr>
            <p:ph type="sldNum" sz="quarter" idx="10"/>
          </p:nvPr>
        </p:nvSpPr>
        <p:spPr/>
        <p:txBody>
          <a:bodyPr/>
          <a:lstStyle>
            <a:lvl1pPr>
              <a:defRPr smtClean="0"/>
            </a:lvl1pPr>
          </a:lstStyle>
          <a:p>
            <a:pPr>
              <a:defRPr/>
            </a:pPr>
            <a:fld id="{E86E51E4-F4C6-4130-A95B-85BCABF49E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A4E2DE3A-2F6D-49A1-9CB1-C136ED737C8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43755BB-3DE0-4BCF-8BA6-EA5D736999C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3810000" cy="4495800"/>
          </a:xfrm>
        </p:spPr>
        <p:txBody>
          <a:bodyPr/>
          <a:lstStyle/>
          <a:p>
            <a:pPr lvl="0"/>
            <a:r>
              <a:rPr lang="en-US" noProof="0" smtClean="0"/>
              <a:t>Click icon to add clip art</a:t>
            </a:r>
          </a:p>
        </p:txBody>
      </p:sp>
      <p:sp>
        <p:nvSpPr>
          <p:cNvPr id="5" name="Rectangle 6"/>
          <p:cNvSpPr>
            <a:spLocks noGrp="1" noChangeArrowheads="1"/>
          </p:cNvSpPr>
          <p:nvPr>
            <p:ph type="sldNum" sz="quarter" idx="10"/>
          </p:nvPr>
        </p:nvSpPr>
        <p:spPr>
          <a:ln/>
        </p:spPr>
        <p:txBody>
          <a:bodyPr/>
          <a:lstStyle>
            <a:lvl1pPr>
              <a:defRPr/>
            </a:lvl1pPr>
          </a:lstStyle>
          <a:p>
            <a:pPr>
              <a:defRPr/>
            </a:pPr>
            <a:fld id="{BD0E61C4-4D49-4CE1-A297-C52954D7D79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204FAEA-A7C9-4708-A9C6-A0B12566C118}"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600200"/>
            <a:ext cx="7772400" cy="4495800"/>
          </a:xfrm>
        </p:spPr>
        <p:txBody>
          <a:bodyPr/>
          <a:lstStyle/>
          <a:p>
            <a:pPr lvl="0"/>
            <a:r>
              <a:rPr lang="en-US" noProof="0" smtClean="0"/>
              <a:t>Click icon to add SmartArt graphic</a:t>
            </a:r>
          </a:p>
        </p:txBody>
      </p:sp>
      <p:sp>
        <p:nvSpPr>
          <p:cNvPr id="4" name="Rectangle 6"/>
          <p:cNvSpPr>
            <a:spLocks noGrp="1" noChangeArrowheads="1"/>
          </p:cNvSpPr>
          <p:nvPr>
            <p:ph type="sldNum" sz="quarter" idx="10"/>
          </p:nvPr>
        </p:nvSpPr>
        <p:spPr>
          <a:ln/>
        </p:spPr>
        <p:txBody>
          <a:bodyPr/>
          <a:lstStyle>
            <a:lvl1pPr>
              <a:defRPr/>
            </a:lvl1pPr>
          </a:lstStyle>
          <a:p>
            <a:pPr>
              <a:defRPr/>
            </a:pPr>
            <a:fld id="{6BEFB568-40E0-413B-8595-115D9D9F5D9B}"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990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772400" cy="4495800"/>
          </a:xfrm>
        </p:spPr>
        <p:txBody>
          <a:bodyPr/>
          <a:lstStyle/>
          <a:p>
            <a:pPr lvl="0"/>
            <a:r>
              <a:rPr lang="en-US" noProof="0" smtClean="0"/>
              <a:t>Click icon to add table</a:t>
            </a:r>
          </a:p>
        </p:txBody>
      </p:sp>
      <p:sp>
        <p:nvSpPr>
          <p:cNvPr id="4" name="Rectangle 6"/>
          <p:cNvSpPr>
            <a:spLocks noGrp="1" noChangeArrowheads="1"/>
          </p:cNvSpPr>
          <p:nvPr>
            <p:ph type="sldNum" sz="quarter" idx="10"/>
          </p:nvPr>
        </p:nvSpPr>
        <p:spPr>
          <a:ln/>
        </p:spPr>
        <p:txBody>
          <a:bodyPr/>
          <a:lstStyle>
            <a:lvl1pPr>
              <a:defRPr/>
            </a:lvl1pPr>
          </a:lstStyle>
          <a:p>
            <a:pPr>
              <a:defRPr/>
            </a:pPr>
            <a:fld id="{04536407-7F29-4948-923C-C85E3D83ED8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4625" y="92075"/>
            <a:ext cx="7546975" cy="9747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447800"/>
            <a:ext cx="4232275"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3275" y="14478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3275" y="39243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3009900" y="6400800"/>
            <a:ext cx="5486400" cy="3238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1"/>
          </p:nvPr>
        </p:nvSpPr>
        <p:spPr>
          <a:xfrm>
            <a:off x="8356600" y="6413500"/>
            <a:ext cx="533400" cy="320675"/>
          </a:xfrm>
        </p:spPr>
        <p:txBody>
          <a:bodyPr/>
          <a:lstStyle>
            <a:lvl1pPr>
              <a:defRPr smtClean="0"/>
            </a:lvl1pPr>
          </a:lstStyle>
          <a:p>
            <a:pPr>
              <a:defRPr/>
            </a:pPr>
            <a:fld id="{7FF2D005-225A-43A9-B26B-46D7FA9B8096}" type="slidenum">
              <a:rPr lang="en-US"/>
              <a:pPr>
                <a:defRPr/>
              </a:pPr>
              <a:t>‹#›</a:t>
            </a:fld>
            <a:endParaRPr lang="en-US"/>
          </a:p>
        </p:txBody>
      </p:sp>
    </p:spTree>
  </p:cSld>
  <p:clrMapOvr>
    <a:masterClrMapping/>
  </p:clrMapOvr>
  <p:transitio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444625" y="92075"/>
            <a:ext cx="7546975" cy="9747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447800"/>
            <a:ext cx="4232275"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13275" y="1447800"/>
            <a:ext cx="4232275" cy="4800600"/>
          </a:xfrm>
        </p:spPr>
        <p:txBody>
          <a:bodyPr/>
          <a:lstStyle/>
          <a:p>
            <a:pPr lvl="0"/>
            <a:r>
              <a:rPr lang="en-US" noProof="0" smtClean="0"/>
              <a:t>Click icon to add media</a:t>
            </a:r>
            <a:endParaRPr lang="en-US" noProof="0"/>
          </a:p>
        </p:txBody>
      </p:sp>
      <p:sp>
        <p:nvSpPr>
          <p:cNvPr id="5" name="Footer Placeholder 4"/>
          <p:cNvSpPr>
            <a:spLocks noGrp="1"/>
          </p:cNvSpPr>
          <p:nvPr>
            <p:ph type="ftr" sz="quarter" idx="10"/>
          </p:nvPr>
        </p:nvSpPr>
        <p:spPr>
          <a:xfrm>
            <a:off x="3009900" y="6400800"/>
            <a:ext cx="5486400" cy="3238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1"/>
          </p:nvPr>
        </p:nvSpPr>
        <p:spPr>
          <a:xfrm>
            <a:off x="8356600" y="6413500"/>
            <a:ext cx="533400" cy="320675"/>
          </a:xfrm>
        </p:spPr>
        <p:txBody>
          <a:bodyPr/>
          <a:lstStyle>
            <a:lvl1pPr>
              <a:defRPr smtClean="0"/>
            </a:lvl1pPr>
          </a:lstStyle>
          <a:p>
            <a:pPr>
              <a:defRPr/>
            </a:pPr>
            <a:fld id="{F971F2E4-5016-47E7-95FB-472BB6D5F73E}" type="slidenum">
              <a:rPr lang="en-US"/>
              <a:pPr>
                <a:defRPr/>
              </a:pPr>
              <a:t>‹#›</a:t>
            </a:fld>
            <a:endParaRPr lang="en-US"/>
          </a:p>
        </p:txBody>
      </p:sp>
    </p:spTree>
  </p:cSld>
  <p:clrMapOvr>
    <a:masterClrMapping/>
  </p:clrMapOvr>
  <p:transitio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4625" y="92075"/>
            <a:ext cx="7546975" cy="9747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32275"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3275" y="14478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3275" y="39243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3009900" y="6400800"/>
            <a:ext cx="5486400" cy="3238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1"/>
          </p:nvPr>
        </p:nvSpPr>
        <p:spPr>
          <a:xfrm>
            <a:off x="8356600" y="6413500"/>
            <a:ext cx="533400" cy="320675"/>
          </a:xfrm>
        </p:spPr>
        <p:txBody>
          <a:bodyPr/>
          <a:lstStyle>
            <a:lvl1pPr>
              <a:defRPr smtClean="0"/>
            </a:lvl1pPr>
          </a:lstStyle>
          <a:p>
            <a:pPr>
              <a:defRPr/>
            </a:pPr>
            <a:fld id="{8AE42056-201D-4671-92E4-32EC2D12EE6B}" type="slidenum">
              <a:rPr lang="en-US"/>
              <a:pPr>
                <a:defRPr/>
              </a:pPr>
              <a:t>‹#›</a:t>
            </a:fld>
            <a:endParaRPr lang="en-US"/>
          </a:p>
        </p:txBody>
      </p:sp>
    </p:spTree>
  </p:cSld>
  <p:clrMapOvr>
    <a:masterClrMapping/>
  </p:clrMapOvr>
  <p:transitio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444625" y="92075"/>
            <a:ext cx="7546975" cy="9747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28600" y="14478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3275" y="14478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28600" y="39243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3275" y="3924300"/>
            <a:ext cx="4232275"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3009900" y="6400800"/>
            <a:ext cx="5486400" cy="323850"/>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8" name="Slide Number Placeholder 7"/>
          <p:cNvSpPr>
            <a:spLocks noGrp="1"/>
          </p:cNvSpPr>
          <p:nvPr>
            <p:ph type="sldNum" sz="quarter" idx="11"/>
          </p:nvPr>
        </p:nvSpPr>
        <p:spPr>
          <a:xfrm>
            <a:off x="8356600" y="6413500"/>
            <a:ext cx="533400" cy="320675"/>
          </a:xfrm>
        </p:spPr>
        <p:txBody>
          <a:bodyPr/>
          <a:lstStyle>
            <a:lvl1pPr>
              <a:defRPr smtClean="0"/>
            </a:lvl1pPr>
          </a:lstStyle>
          <a:p>
            <a:pPr>
              <a:defRPr/>
            </a:pPr>
            <a:fld id="{476B9A88-47F8-4F62-806F-3E954C473137}" type="slidenum">
              <a:rPr lang="en-US"/>
              <a:pPr>
                <a:defRPr/>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503B294-7C43-4F8C-A58F-9364B8C2AA0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99D5CA9-24A8-450E-BEE1-742541A598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D68032D-F465-430F-996E-E3B5550F684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F96E652F-B984-41BD-8F61-3F553C95BB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83D7DC5-2BE1-4CFC-9B8F-EA909CDBCF3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1E460F0-409B-43DE-AEFE-CD40D3A451F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3DB4EF6-98F1-4E49-8DA2-04E2BCAE563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7F108DB-ACEE-4E0D-80E7-F143E59814D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9" descr="WhitebackPPTCover4_3"/>
          <p:cNvPicPr>
            <a:picLocks noChangeAspect="1" noChangeArrowheads="1"/>
          </p:cNvPicPr>
          <p:nvPr/>
        </p:nvPicPr>
        <p:blipFill>
          <a:blip r:embed="rId21"/>
          <a:srcRect/>
          <a:stretch>
            <a:fillRect/>
          </a:stretch>
        </p:blipFill>
        <p:spPr bwMode="auto">
          <a:xfrm>
            <a:off x="3175" y="7938"/>
            <a:ext cx="9137650" cy="6840537"/>
          </a:xfrm>
          <a:prstGeom prst="rect">
            <a:avLst/>
          </a:prstGeom>
          <a:noFill/>
          <a:ln w="9525">
            <a:noFill/>
            <a:miter lim="800000"/>
            <a:headEnd/>
            <a:tailEnd/>
          </a:ln>
        </p:spPr>
      </p:pic>
      <p:sp>
        <p:nvSpPr>
          <p:cNvPr id="3075" name="Rectangle 2"/>
          <p:cNvSpPr>
            <a:spLocks noGrp="1" noChangeArrowheads="1"/>
          </p:cNvSpPr>
          <p:nvPr>
            <p:ph type="title"/>
          </p:nvPr>
        </p:nvSpPr>
        <p:spPr bwMode="auto">
          <a:xfrm>
            <a:off x="685800" y="304800"/>
            <a:ext cx="7772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3"/>
          <p:cNvSpPr>
            <a:spLocks noGrp="1" noChangeArrowheads="1"/>
          </p:cNvSpPr>
          <p:nvPr>
            <p:ph type="body" idx="1"/>
          </p:nvPr>
        </p:nvSpPr>
        <p:spPr bwMode="auto">
          <a:xfrm>
            <a:off x="685800" y="1600200"/>
            <a:ext cx="77724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fontAlgn="auto" hangingPunct="0">
              <a:lnSpc>
                <a:spcPct val="100000"/>
              </a:lnSpc>
              <a:spcBef>
                <a:spcPct val="0"/>
              </a:spcBef>
              <a:spcAft>
                <a:spcPts val="0"/>
              </a:spcAft>
              <a:defRPr sz="1400" smtClean="0">
                <a:solidFill>
                  <a:schemeClr val="folHlink"/>
                </a:solidFill>
                <a:latin typeface="+mn-lt"/>
                <a:ea typeface="+mn-ea"/>
                <a:cs typeface="+mn-cs"/>
              </a:defRPr>
            </a:lvl1pPr>
          </a:lstStyle>
          <a:p>
            <a:pPr>
              <a:defRPr/>
            </a:pPr>
            <a:fld id="{34A64947-A675-441D-8261-DE0292AE7C1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0" r:id="rId1"/>
    <p:sldLayoutId id="2147483679" r:id="rId2"/>
    <p:sldLayoutId id="2147483678" r:id="rId3"/>
    <p:sldLayoutId id="2147483677" r:id="rId4"/>
    <p:sldLayoutId id="2147483676" r:id="rId5"/>
    <p:sldLayoutId id="2147483675" r:id="rId6"/>
    <p:sldLayoutId id="2147483674" r:id="rId7"/>
    <p:sldLayoutId id="2147483673" r:id="rId8"/>
    <p:sldLayoutId id="2147483672" r:id="rId9"/>
    <p:sldLayoutId id="2147483671" r:id="rId10"/>
    <p:sldLayoutId id="2147483670" r:id="rId11"/>
    <p:sldLayoutId id="2147483669" r:id="rId12"/>
    <p:sldLayoutId id="2147483668" r:id="rId13"/>
    <p:sldLayoutId id="2147483667" r:id="rId14"/>
    <p:sldLayoutId id="2147483666" r:id="rId15"/>
    <p:sldLayoutId id="2147483681" r:id="rId16"/>
    <p:sldLayoutId id="2147483682" r:id="rId17"/>
    <p:sldLayoutId id="2147483683" r:id="rId18"/>
    <p:sldLayoutId id="2147483684" r:id="rId19"/>
  </p:sldLayoutIdLst>
  <p:txStyles>
    <p:titleStyle>
      <a:lvl1pPr algn="l" rtl="0" fontAlgn="base">
        <a:spcBef>
          <a:spcPct val="0"/>
        </a:spcBef>
        <a:spcAft>
          <a:spcPct val="0"/>
        </a:spcAft>
        <a:defRPr sz="3800" b="1">
          <a:solidFill>
            <a:srgbClr val="B4C12C"/>
          </a:solidFill>
          <a:latin typeface="+mj-lt"/>
          <a:ea typeface="+mj-ea"/>
          <a:cs typeface="ヒラギノ角ゴ Pro W3"/>
        </a:defRPr>
      </a:lvl1pPr>
      <a:lvl2pPr algn="l" rtl="0" fontAlgn="base">
        <a:spcBef>
          <a:spcPct val="0"/>
        </a:spcBef>
        <a:spcAft>
          <a:spcPct val="0"/>
        </a:spcAft>
        <a:defRPr sz="3800" b="1">
          <a:solidFill>
            <a:srgbClr val="B4C12C"/>
          </a:solidFill>
          <a:latin typeface="Arial" charset="0"/>
          <a:ea typeface="ヒラギノ角ゴ Pro W3" pitchFamily="1" charset="-128"/>
          <a:cs typeface="ヒラギノ角ゴ Pro W3"/>
        </a:defRPr>
      </a:lvl2pPr>
      <a:lvl3pPr algn="l" rtl="0" fontAlgn="base">
        <a:spcBef>
          <a:spcPct val="0"/>
        </a:spcBef>
        <a:spcAft>
          <a:spcPct val="0"/>
        </a:spcAft>
        <a:defRPr sz="3800" b="1">
          <a:solidFill>
            <a:srgbClr val="B4C12C"/>
          </a:solidFill>
          <a:latin typeface="Arial" charset="0"/>
          <a:ea typeface="ヒラギノ角ゴ Pro W3" pitchFamily="1" charset="-128"/>
          <a:cs typeface="ヒラギノ角ゴ Pro W3"/>
        </a:defRPr>
      </a:lvl3pPr>
      <a:lvl4pPr algn="l" rtl="0" fontAlgn="base">
        <a:spcBef>
          <a:spcPct val="0"/>
        </a:spcBef>
        <a:spcAft>
          <a:spcPct val="0"/>
        </a:spcAft>
        <a:defRPr sz="3800" b="1">
          <a:solidFill>
            <a:srgbClr val="B4C12C"/>
          </a:solidFill>
          <a:latin typeface="Arial" charset="0"/>
          <a:ea typeface="ヒラギノ角ゴ Pro W3" pitchFamily="1" charset="-128"/>
          <a:cs typeface="ヒラギノ角ゴ Pro W3"/>
        </a:defRPr>
      </a:lvl4pPr>
      <a:lvl5pPr algn="l" rtl="0" fontAlgn="base">
        <a:spcBef>
          <a:spcPct val="0"/>
        </a:spcBef>
        <a:spcAft>
          <a:spcPct val="0"/>
        </a:spcAft>
        <a:defRPr sz="3800" b="1">
          <a:solidFill>
            <a:srgbClr val="B4C12C"/>
          </a:solidFill>
          <a:latin typeface="Arial" charset="0"/>
          <a:ea typeface="ヒラギノ角ゴ Pro W3" pitchFamily="1" charset="-128"/>
          <a:cs typeface="ヒラギノ角ゴ Pro W3"/>
        </a:defRPr>
      </a:lvl5pPr>
      <a:lvl6pPr marL="457200" algn="l" rtl="0" eaLnBrk="1" fontAlgn="base" hangingPunct="1">
        <a:spcBef>
          <a:spcPct val="0"/>
        </a:spcBef>
        <a:spcAft>
          <a:spcPct val="0"/>
        </a:spcAft>
        <a:defRPr sz="3800" b="1">
          <a:solidFill>
            <a:srgbClr val="B4C12C"/>
          </a:solidFill>
          <a:latin typeface="Arial" charset="0"/>
          <a:ea typeface="ヒラギノ角ゴ Pro W3" pitchFamily="1" charset="-128"/>
        </a:defRPr>
      </a:lvl6pPr>
      <a:lvl7pPr marL="914400" algn="l" rtl="0" eaLnBrk="1" fontAlgn="base" hangingPunct="1">
        <a:spcBef>
          <a:spcPct val="0"/>
        </a:spcBef>
        <a:spcAft>
          <a:spcPct val="0"/>
        </a:spcAft>
        <a:defRPr sz="3800" b="1">
          <a:solidFill>
            <a:srgbClr val="B4C12C"/>
          </a:solidFill>
          <a:latin typeface="Arial" charset="0"/>
          <a:ea typeface="ヒラギノ角ゴ Pro W3" pitchFamily="1" charset="-128"/>
        </a:defRPr>
      </a:lvl7pPr>
      <a:lvl8pPr marL="1371600" algn="l" rtl="0" eaLnBrk="1" fontAlgn="base" hangingPunct="1">
        <a:spcBef>
          <a:spcPct val="0"/>
        </a:spcBef>
        <a:spcAft>
          <a:spcPct val="0"/>
        </a:spcAft>
        <a:defRPr sz="3800" b="1">
          <a:solidFill>
            <a:srgbClr val="B4C12C"/>
          </a:solidFill>
          <a:latin typeface="Arial" charset="0"/>
          <a:ea typeface="ヒラギノ角ゴ Pro W3" pitchFamily="1" charset="-128"/>
        </a:defRPr>
      </a:lvl8pPr>
      <a:lvl9pPr marL="1828800" algn="l" rtl="0" eaLnBrk="1" fontAlgn="base" hangingPunct="1">
        <a:spcBef>
          <a:spcPct val="0"/>
        </a:spcBef>
        <a:spcAft>
          <a:spcPct val="0"/>
        </a:spcAft>
        <a:defRPr sz="3800" b="1">
          <a:solidFill>
            <a:srgbClr val="B4C12C"/>
          </a:solidFill>
          <a:latin typeface="Arial" charset="0"/>
          <a:ea typeface="ヒラギノ角ゴ Pro W3" pitchFamily="1" charset="-128"/>
        </a:defRPr>
      </a:lvl9pPr>
    </p:titleStyle>
    <p:bodyStyle>
      <a:lvl1pPr marL="342900" indent="-342900" algn="l" rtl="0" fontAlgn="base">
        <a:spcBef>
          <a:spcPct val="20000"/>
        </a:spcBef>
        <a:spcAft>
          <a:spcPct val="0"/>
        </a:spcAft>
        <a:buChar char="•"/>
        <a:defRPr sz="3000">
          <a:solidFill>
            <a:srgbClr val="6185AB"/>
          </a:solidFill>
          <a:latin typeface="+mn-lt"/>
          <a:ea typeface="+mn-ea"/>
          <a:cs typeface="ヒラギノ角ゴ Pro W3"/>
        </a:defRPr>
      </a:lvl1pPr>
      <a:lvl2pPr marL="742950" indent="-285750" algn="l" rtl="0" fontAlgn="base">
        <a:spcBef>
          <a:spcPct val="20000"/>
        </a:spcBef>
        <a:spcAft>
          <a:spcPct val="0"/>
        </a:spcAft>
        <a:buChar char="–"/>
        <a:defRPr sz="2800">
          <a:solidFill>
            <a:srgbClr val="6185AB"/>
          </a:solidFill>
          <a:latin typeface="+mn-lt"/>
          <a:ea typeface="+mn-ea"/>
          <a:cs typeface="ヒラギノ角ゴ Pro W3"/>
        </a:defRPr>
      </a:lvl2pPr>
      <a:lvl3pPr marL="1143000" indent="-228600" algn="l" rtl="0" fontAlgn="base">
        <a:spcBef>
          <a:spcPct val="20000"/>
        </a:spcBef>
        <a:spcAft>
          <a:spcPct val="0"/>
        </a:spcAft>
        <a:buChar char="•"/>
        <a:defRPr sz="2400">
          <a:solidFill>
            <a:srgbClr val="6185AB"/>
          </a:solidFill>
          <a:latin typeface="+mn-lt"/>
          <a:ea typeface="+mn-ea"/>
          <a:cs typeface="ヒラギノ角ゴ Pro W3"/>
        </a:defRPr>
      </a:lvl3pPr>
      <a:lvl4pPr marL="1600200" indent="-228600" algn="l" rtl="0" fontAlgn="base">
        <a:spcBef>
          <a:spcPct val="20000"/>
        </a:spcBef>
        <a:spcAft>
          <a:spcPct val="0"/>
        </a:spcAft>
        <a:buChar char="–"/>
        <a:defRPr sz="2000">
          <a:solidFill>
            <a:srgbClr val="6185AB"/>
          </a:solidFill>
          <a:latin typeface="+mn-lt"/>
          <a:ea typeface="+mn-ea"/>
          <a:cs typeface="ヒラギノ角ゴ Pro W3"/>
        </a:defRPr>
      </a:lvl4pPr>
      <a:lvl5pPr marL="2057400" indent="-228600" algn="l" rtl="0" fontAlgn="base">
        <a:spcBef>
          <a:spcPct val="20000"/>
        </a:spcBef>
        <a:spcAft>
          <a:spcPct val="0"/>
        </a:spcAft>
        <a:buChar char="»"/>
        <a:defRPr sz="2000">
          <a:solidFill>
            <a:srgbClr val="6185AB"/>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rgbClr val="6185AB"/>
          </a:solidFill>
          <a:latin typeface="+mn-lt"/>
          <a:ea typeface="+mn-ea"/>
        </a:defRPr>
      </a:lvl6pPr>
      <a:lvl7pPr marL="2971800" indent="-228600" algn="l" rtl="0" eaLnBrk="1" fontAlgn="base" hangingPunct="1">
        <a:spcBef>
          <a:spcPct val="20000"/>
        </a:spcBef>
        <a:spcAft>
          <a:spcPct val="0"/>
        </a:spcAft>
        <a:buChar char="»"/>
        <a:defRPr sz="2000">
          <a:solidFill>
            <a:srgbClr val="6185AB"/>
          </a:solidFill>
          <a:latin typeface="+mn-lt"/>
          <a:ea typeface="+mn-ea"/>
        </a:defRPr>
      </a:lvl7pPr>
      <a:lvl8pPr marL="3429000" indent="-228600" algn="l" rtl="0" eaLnBrk="1" fontAlgn="base" hangingPunct="1">
        <a:spcBef>
          <a:spcPct val="20000"/>
        </a:spcBef>
        <a:spcAft>
          <a:spcPct val="0"/>
        </a:spcAft>
        <a:buChar char="»"/>
        <a:defRPr sz="2000">
          <a:solidFill>
            <a:srgbClr val="6185AB"/>
          </a:solidFill>
          <a:latin typeface="+mn-lt"/>
          <a:ea typeface="+mn-ea"/>
        </a:defRPr>
      </a:lvl8pPr>
      <a:lvl9pPr marL="3886200" indent="-228600" algn="l" rtl="0" eaLnBrk="1" fontAlgn="base" hangingPunct="1">
        <a:spcBef>
          <a:spcPct val="20000"/>
        </a:spcBef>
        <a:spcAft>
          <a:spcPct val="0"/>
        </a:spcAft>
        <a:buChar char="»"/>
        <a:defRPr sz="2000">
          <a:solidFill>
            <a:srgbClr val="6185AB"/>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www.readingfoundation.org/"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3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7.jpeg"/><Relationship Id="rId21" Type="http://schemas.openxmlformats.org/officeDocument/2006/relationships/image" Target="../media/image25.jpe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notesSlide" Target="../notesSlides/notesSlide5.xml"/><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m/imgres?imgurl=http://instructional1.calstatela.edu/tclim/images/resources/15416_businessman_doing_research_in_a_library_full_of_an_unorganized_mess_of_colorful_stacked_books.jpg&amp;imgrefurl=http://instructional1.calstatela.edu/tclim/resources.htm&amp;usg=__OtKoYoTCBC1kn-v7s_3XvTD4TbU=&amp;h=450&amp;w=450&amp;sz=278&amp;hl=en&amp;start=11&amp;itbs=1&amp;tbnid=2-KCg83HWgzPqM:&amp;tbnh=127&amp;tbnw=127&amp;prev=/images?q=research+books&amp;hl=en&amp;gbv=2&amp;tbs=isch: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ctrTitle"/>
          </p:nvPr>
        </p:nvSpPr>
        <p:spPr>
          <a:solidFill>
            <a:srgbClr val="00B050"/>
          </a:solidFill>
          <a:ln w="76200">
            <a:solidFill>
              <a:srgbClr val="FFFF00"/>
            </a:solidFill>
          </a:ln>
        </p:spPr>
        <p:txBody>
          <a:bodyPr/>
          <a:lstStyle/>
          <a:p>
            <a:r>
              <a:rPr lang="en-US" smtClean="0">
                <a:solidFill>
                  <a:schemeClr val="bg1"/>
                </a:solidFill>
              </a:rPr>
              <a:t>Overview of Literacy Program Implementation</a:t>
            </a:r>
          </a:p>
        </p:txBody>
      </p:sp>
      <p:sp>
        <p:nvSpPr>
          <p:cNvPr id="23554" name="Rectangle 3"/>
          <p:cNvSpPr>
            <a:spLocks noGrp="1" noChangeArrowheads="1"/>
          </p:cNvSpPr>
          <p:nvPr>
            <p:ph type="subTitle" idx="1"/>
          </p:nvPr>
        </p:nvSpPr>
        <p:spPr>
          <a:xfrm>
            <a:off x="1371600" y="3886200"/>
            <a:ext cx="6858000" cy="1752600"/>
          </a:xfrm>
        </p:spPr>
        <p:txBody>
          <a:bodyPr/>
          <a:lstStyle/>
          <a:p>
            <a:pPr>
              <a:lnSpc>
                <a:spcPct val="90000"/>
              </a:lnSpc>
            </a:pPr>
            <a:endParaRPr lang="en-US" sz="2000" smtClean="0"/>
          </a:p>
          <a:p>
            <a:pPr>
              <a:lnSpc>
                <a:spcPct val="90000"/>
              </a:lnSpc>
            </a:pPr>
            <a:endParaRPr lang="en-US" sz="2000" smtClean="0"/>
          </a:p>
          <a:p>
            <a:pPr>
              <a:lnSpc>
                <a:spcPct val="90000"/>
              </a:lnSpc>
            </a:pPr>
            <a:r>
              <a:rPr lang="en-US" sz="2000" smtClean="0"/>
              <a:t>NC Department of Public Instruction</a:t>
            </a:r>
          </a:p>
          <a:p>
            <a:pPr>
              <a:lnSpc>
                <a:spcPct val="90000"/>
              </a:lnSpc>
            </a:pPr>
            <a:r>
              <a:rPr lang="en-US" sz="2000" smtClean="0"/>
              <a:t>Exceptional Children Division</a:t>
            </a:r>
          </a:p>
          <a:p>
            <a:pPr>
              <a:lnSpc>
                <a:spcPct val="90000"/>
              </a:lnSpc>
            </a:pPr>
            <a:r>
              <a:rPr lang="en-US" sz="2000" smtClean="0"/>
              <a:t>Angie Cloninger– Literacy Consultant/ Region 2</a:t>
            </a:r>
          </a:p>
          <a:p>
            <a:pPr>
              <a:lnSpc>
                <a:spcPct val="90000"/>
              </a:lnSpc>
            </a:pPr>
            <a:endParaRPr lang="en-US" sz="2000" smtClean="0"/>
          </a:p>
          <a:p>
            <a:pPr>
              <a:lnSpc>
                <a:spcPct val="90000"/>
              </a:lnSpc>
            </a:pPr>
            <a:r>
              <a:rPr lang="en-US" sz="2000" smtClean="0"/>
              <a:t>September 24, 2010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4"/>
          <p:cNvGrpSpPr>
            <a:grpSpLocks/>
          </p:cNvGrpSpPr>
          <p:nvPr/>
        </p:nvGrpSpPr>
        <p:grpSpPr bwMode="auto">
          <a:xfrm>
            <a:off x="914400" y="3200400"/>
            <a:ext cx="2971800" cy="1524000"/>
            <a:chOff x="912" y="2016"/>
            <a:chExt cx="1872" cy="960"/>
          </a:xfrm>
        </p:grpSpPr>
        <p:sp>
          <p:nvSpPr>
            <p:cNvPr id="40975" name="Oval 5"/>
            <p:cNvSpPr>
              <a:spLocks noChangeArrowheads="1"/>
            </p:cNvSpPr>
            <p:nvPr/>
          </p:nvSpPr>
          <p:spPr bwMode="auto">
            <a:xfrm>
              <a:off x="912" y="2016"/>
              <a:ext cx="1872" cy="96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0976" name="Text Box 6"/>
            <p:cNvSpPr txBox="1">
              <a:spLocks noChangeArrowheads="1"/>
            </p:cNvSpPr>
            <p:nvPr/>
          </p:nvSpPr>
          <p:spPr bwMode="auto">
            <a:xfrm>
              <a:off x="1104" y="2352"/>
              <a:ext cx="1344" cy="288"/>
            </a:xfrm>
            <a:prstGeom prst="rect">
              <a:avLst/>
            </a:prstGeom>
            <a:noFill/>
            <a:ln w="9525">
              <a:noFill/>
              <a:miter lim="800000"/>
              <a:headEnd/>
              <a:tailEnd/>
            </a:ln>
          </p:spPr>
          <p:txBody>
            <a:bodyPr>
              <a:spAutoFit/>
            </a:bodyPr>
            <a:lstStyle/>
            <a:p>
              <a:pPr algn="ctr">
                <a:spcBef>
                  <a:spcPct val="50000"/>
                </a:spcBef>
              </a:pPr>
              <a:r>
                <a:rPr lang="en-US" sz="2400" b="1">
                  <a:solidFill>
                    <a:srgbClr val="001574"/>
                  </a:solidFill>
                </a:rPr>
                <a:t>SCIENCE</a:t>
              </a:r>
            </a:p>
          </p:txBody>
        </p:sp>
      </p:grpSp>
      <p:grpSp>
        <p:nvGrpSpPr>
          <p:cNvPr id="40962" name="Group 7"/>
          <p:cNvGrpSpPr>
            <a:grpSpLocks/>
          </p:cNvGrpSpPr>
          <p:nvPr/>
        </p:nvGrpSpPr>
        <p:grpSpPr bwMode="auto">
          <a:xfrm>
            <a:off x="5943600" y="3200400"/>
            <a:ext cx="2819400" cy="1447800"/>
            <a:chOff x="3888" y="2016"/>
            <a:chExt cx="1776" cy="912"/>
          </a:xfrm>
        </p:grpSpPr>
        <p:sp>
          <p:nvSpPr>
            <p:cNvPr id="40973" name="Oval 8"/>
            <p:cNvSpPr>
              <a:spLocks noChangeArrowheads="1"/>
            </p:cNvSpPr>
            <p:nvPr/>
          </p:nvSpPr>
          <p:spPr bwMode="auto">
            <a:xfrm>
              <a:off x="3888" y="2016"/>
              <a:ext cx="1776" cy="91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0974" name="Text Box 9"/>
            <p:cNvSpPr txBox="1">
              <a:spLocks noChangeArrowheads="1"/>
            </p:cNvSpPr>
            <p:nvPr/>
          </p:nvSpPr>
          <p:spPr bwMode="auto">
            <a:xfrm>
              <a:off x="4128" y="2304"/>
              <a:ext cx="1344" cy="288"/>
            </a:xfrm>
            <a:prstGeom prst="rect">
              <a:avLst/>
            </a:prstGeom>
            <a:noFill/>
            <a:ln w="9525">
              <a:noFill/>
              <a:miter lim="800000"/>
              <a:headEnd/>
              <a:tailEnd/>
            </a:ln>
          </p:spPr>
          <p:txBody>
            <a:bodyPr>
              <a:spAutoFit/>
            </a:bodyPr>
            <a:lstStyle/>
            <a:p>
              <a:pPr algn="ctr">
                <a:spcBef>
                  <a:spcPct val="50000"/>
                </a:spcBef>
              </a:pPr>
              <a:r>
                <a:rPr lang="en-US" sz="2400" b="1">
                  <a:solidFill>
                    <a:srgbClr val="001574"/>
                  </a:solidFill>
                </a:rPr>
                <a:t>SERVICE</a:t>
              </a:r>
            </a:p>
          </p:txBody>
        </p:sp>
      </p:grpSp>
      <p:sp>
        <p:nvSpPr>
          <p:cNvPr id="40963" name="Text Box 10"/>
          <p:cNvSpPr txBox="1">
            <a:spLocks noChangeArrowheads="1"/>
          </p:cNvSpPr>
          <p:nvPr/>
        </p:nvSpPr>
        <p:spPr bwMode="auto">
          <a:xfrm>
            <a:off x="4267200" y="3657600"/>
            <a:ext cx="1447800" cy="579438"/>
          </a:xfrm>
          <a:prstGeom prst="rect">
            <a:avLst/>
          </a:prstGeom>
          <a:noFill/>
          <a:ln w="9525">
            <a:noFill/>
            <a:miter lim="800000"/>
            <a:headEnd/>
            <a:tailEnd/>
          </a:ln>
        </p:spPr>
        <p:txBody>
          <a:bodyPr>
            <a:spAutoFit/>
          </a:bodyPr>
          <a:lstStyle/>
          <a:p>
            <a:pPr algn="ctr">
              <a:spcBef>
                <a:spcPct val="50000"/>
              </a:spcBef>
            </a:pPr>
            <a:r>
              <a:rPr lang="en-US" sz="3200" b="1">
                <a:solidFill>
                  <a:srgbClr val="D57604"/>
                </a:solidFill>
              </a:rPr>
              <a:t>GAP</a:t>
            </a:r>
          </a:p>
        </p:txBody>
      </p:sp>
      <p:grpSp>
        <p:nvGrpSpPr>
          <p:cNvPr id="4" name="Group 11"/>
          <p:cNvGrpSpPr>
            <a:grpSpLocks/>
          </p:cNvGrpSpPr>
          <p:nvPr/>
        </p:nvGrpSpPr>
        <p:grpSpPr bwMode="auto">
          <a:xfrm>
            <a:off x="3352800" y="3200400"/>
            <a:ext cx="3124200" cy="1600200"/>
            <a:chOff x="2640" y="2016"/>
            <a:chExt cx="1680" cy="1008"/>
          </a:xfrm>
        </p:grpSpPr>
        <p:sp>
          <p:nvSpPr>
            <p:cNvPr id="40971" name="Oval 12"/>
            <p:cNvSpPr>
              <a:spLocks noChangeArrowheads="1"/>
            </p:cNvSpPr>
            <p:nvPr/>
          </p:nvSpPr>
          <p:spPr bwMode="auto">
            <a:xfrm>
              <a:off x="2640" y="2016"/>
              <a:ext cx="1680" cy="1008"/>
            </a:xfrm>
            <a:prstGeom prst="ellipse">
              <a:avLst/>
            </a:prstGeom>
            <a:solidFill>
              <a:schemeClr val="accent1"/>
            </a:solidFill>
            <a:ln w="28575">
              <a:solidFill>
                <a:schemeClr val="tx1"/>
              </a:solidFill>
              <a:round/>
              <a:headEnd/>
              <a:tailEnd/>
            </a:ln>
          </p:spPr>
          <p:txBody>
            <a:bodyPr wrap="none" anchor="ctr"/>
            <a:lstStyle/>
            <a:p>
              <a:endParaRPr lang="en-US"/>
            </a:p>
          </p:txBody>
        </p:sp>
        <p:sp>
          <p:nvSpPr>
            <p:cNvPr id="40972" name="Text Box 13"/>
            <p:cNvSpPr txBox="1">
              <a:spLocks noChangeArrowheads="1"/>
            </p:cNvSpPr>
            <p:nvPr/>
          </p:nvSpPr>
          <p:spPr bwMode="auto">
            <a:xfrm>
              <a:off x="2688" y="2352"/>
              <a:ext cx="1584" cy="288"/>
            </a:xfrm>
            <a:prstGeom prst="rect">
              <a:avLst/>
            </a:prstGeom>
            <a:noFill/>
            <a:ln w="9525">
              <a:noFill/>
              <a:miter lim="800000"/>
              <a:headEnd/>
              <a:tailEnd/>
            </a:ln>
          </p:spPr>
          <p:txBody>
            <a:bodyPr>
              <a:spAutoFit/>
            </a:bodyPr>
            <a:lstStyle/>
            <a:p>
              <a:pPr algn="ctr">
                <a:spcBef>
                  <a:spcPct val="50000"/>
                </a:spcBef>
              </a:pPr>
              <a:r>
                <a:rPr lang="en-US" sz="2400" b="1">
                  <a:solidFill>
                    <a:srgbClr val="D57604"/>
                  </a:solidFill>
                </a:rPr>
                <a:t>IMPLEMENTATION</a:t>
              </a:r>
            </a:p>
          </p:txBody>
        </p:sp>
      </p:grpSp>
      <p:sp>
        <p:nvSpPr>
          <p:cNvPr id="40965" name="Rectangle 2"/>
          <p:cNvSpPr>
            <a:spLocks noGrp="1" noChangeArrowheads="1"/>
          </p:cNvSpPr>
          <p:nvPr>
            <p:ph type="title"/>
          </p:nvPr>
        </p:nvSpPr>
        <p:spPr>
          <a:xfrm>
            <a:off x="1447800" y="1524000"/>
            <a:ext cx="6400800" cy="1020763"/>
          </a:xfrm>
        </p:spPr>
        <p:txBody>
          <a:bodyPr/>
          <a:lstStyle/>
          <a:p>
            <a:r>
              <a:rPr lang="en-US" sz="4800" smtClean="0"/>
              <a:t>Science “to” Service</a:t>
            </a:r>
          </a:p>
        </p:txBody>
      </p:sp>
      <p:sp>
        <p:nvSpPr>
          <p:cNvPr id="40966" name="Rectangle 3"/>
          <p:cNvSpPr>
            <a:spLocks noChangeArrowheads="1"/>
          </p:cNvSpPr>
          <p:nvPr/>
        </p:nvSpPr>
        <p:spPr bwMode="auto">
          <a:xfrm>
            <a:off x="228600" y="1219200"/>
            <a:ext cx="8915400" cy="76200"/>
          </a:xfrm>
          <a:prstGeom prst="rect">
            <a:avLst/>
          </a:prstGeom>
          <a:solidFill>
            <a:srgbClr val="D57604"/>
          </a:solidFill>
          <a:ln w="9525">
            <a:noFill/>
            <a:miter lim="800000"/>
            <a:headEnd/>
            <a:tailEnd/>
          </a:ln>
        </p:spPr>
        <p:txBody>
          <a:bodyPr wrap="none" anchor="ctr"/>
          <a:lstStyle/>
          <a:p>
            <a:endParaRPr lang="en-US"/>
          </a:p>
        </p:txBody>
      </p:sp>
      <p:sp>
        <p:nvSpPr>
          <p:cNvPr id="40967" name="Rectangle 14"/>
          <p:cNvSpPr>
            <a:spLocks noChangeArrowheads="1"/>
          </p:cNvSpPr>
          <p:nvPr/>
        </p:nvSpPr>
        <p:spPr bwMode="auto">
          <a:xfrm>
            <a:off x="5562600" y="5638800"/>
            <a:ext cx="2971800" cy="838200"/>
          </a:xfrm>
          <a:prstGeom prst="rect">
            <a:avLst/>
          </a:prstGeom>
          <a:noFill/>
          <a:ln w="9525">
            <a:noFill/>
            <a:miter lim="800000"/>
            <a:headEnd/>
            <a:tailEnd/>
          </a:ln>
        </p:spPr>
        <p:txBody>
          <a:bodyPr wrap="none" anchor="ctr"/>
          <a:lstStyle/>
          <a:p>
            <a:endParaRPr lang="en-US"/>
          </a:p>
        </p:txBody>
      </p:sp>
      <p:sp>
        <p:nvSpPr>
          <p:cNvPr id="15" name="TextBox 14"/>
          <p:cNvSpPr txBox="1"/>
          <p:nvPr/>
        </p:nvSpPr>
        <p:spPr>
          <a:xfrm>
            <a:off x="1485900" y="152400"/>
            <a:ext cx="6172200" cy="830997"/>
          </a:xfrm>
          <a:prstGeom prst="rect">
            <a:avLst/>
          </a:prstGeom>
          <a:solidFill>
            <a:srgbClr val="00B050"/>
          </a:solidFill>
          <a:ln w="76200">
            <a:solidFill>
              <a:srgbClr val="FFFF00"/>
            </a:solidFill>
          </a:ln>
        </p:spPr>
        <p:txBody>
          <a:bodyPr>
            <a:spAutoFit/>
          </a:bodyPr>
          <a:lstStyle/>
          <a:p>
            <a:pPr algn="ctr" fontAlgn="auto">
              <a:spcBef>
                <a:spcPts val="0"/>
              </a:spcBef>
              <a:spcAft>
                <a:spcPts val="0"/>
              </a:spcAft>
              <a:defRPr/>
            </a:pPr>
            <a:r>
              <a:rPr 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cs typeface="+mn-cs"/>
              </a:rPr>
              <a:t>The Challenge</a:t>
            </a:r>
            <a:endParaRPr lang="en-US" sz="4800" dirty="0">
              <a:latin typeface="+mn-lt"/>
              <a:ea typeface="+mn-ea"/>
              <a:cs typeface="+mn-cs"/>
            </a:endParaRPr>
          </a:p>
        </p:txBody>
      </p:sp>
      <p:sp>
        <p:nvSpPr>
          <p:cNvPr id="40969" name="TextBox 15"/>
          <p:cNvSpPr txBox="1">
            <a:spLocks noChangeArrowheads="1"/>
          </p:cNvSpPr>
          <p:nvPr/>
        </p:nvSpPr>
        <p:spPr bwMode="auto">
          <a:xfrm>
            <a:off x="5486400" y="6248400"/>
            <a:ext cx="1905000" cy="369888"/>
          </a:xfrm>
          <a:prstGeom prst="rect">
            <a:avLst/>
          </a:prstGeom>
          <a:noFill/>
          <a:ln w="9525">
            <a:noFill/>
            <a:miter lim="800000"/>
            <a:headEnd/>
            <a:tailEnd/>
          </a:ln>
        </p:spPr>
        <p:txBody>
          <a:bodyPr>
            <a:spAutoFit/>
          </a:bodyPr>
          <a:lstStyle/>
          <a:p>
            <a:r>
              <a:rPr lang="en-US"/>
              <a:t>Fixsen (2010)</a:t>
            </a:r>
          </a:p>
        </p:txBody>
      </p:sp>
      <p:pic>
        <p:nvPicPr>
          <p:cNvPr id="40970"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7620000" y="1828800"/>
            <a:ext cx="1274763" cy="10683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838200" y="228600"/>
            <a:ext cx="7467600" cy="1020763"/>
          </a:xfrm>
          <a:solidFill>
            <a:srgbClr val="00B050"/>
          </a:solidFill>
          <a:ln w="76200">
            <a:solidFill>
              <a:srgbClr val="FFFF00"/>
            </a:solidFill>
          </a:ln>
        </p:spPr>
        <p:txBody>
          <a:bodyPr/>
          <a:lstStyle/>
          <a:p>
            <a:pPr algn="ctr">
              <a:defRPr/>
            </a:pP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Implementation</a:t>
            </a:r>
            <a:endParaRPr lang="en-US" sz="4800" dirty="0" smtClean="0">
              <a:cs typeface="+mj-cs"/>
            </a:endParaRPr>
          </a:p>
        </p:txBody>
      </p:sp>
      <p:sp>
        <p:nvSpPr>
          <p:cNvPr id="43010" name="Rectangle 3"/>
          <p:cNvSpPr>
            <a:spLocks noGrp="1" noChangeArrowheads="1"/>
          </p:cNvSpPr>
          <p:nvPr>
            <p:ph type="body" idx="4294967295"/>
          </p:nvPr>
        </p:nvSpPr>
        <p:spPr>
          <a:xfrm>
            <a:off x="1219200" y="1600200"/>
            <a:ext cx="7924800" cy="5257800"/>
          </a:xfrm>
        </p:spPr>
        <p:txBody>
          <a:bodyPr/>
          <a:lstStyle/>
          <a:p>
            <a:r>
              <a:rPr lang="en-US" sz="4000" b="1" smtClean="0">
                <a:solidFill>
                  <a:srgbClr val="001574"/>
                </a:solidFill>
              </a:rPr>
              <a:t>Know-</a:t>
            </a:r>
            <a:r>
              <a:rPr lang="en-US" sz="4000" b="1" smtClean="0">
                <a:solidFill>
                  <a:srgbClr val="D57604"/>
                </a:solidFill>
              </a:rPr>
              <a:t>WHAT</a:t>
            </a:r>
            <a:r>
              <a:rPr lang="en-US" sz="4000" b="1" smtClean="0">
                <a:solidFill>
                  <a:srgbClr val="001574"/>
                </a:solidFill>
              </a:rPr>
              <a:t> </a:t>
            </a:r>
          </a:p>
          <a:p>
            <a:pPr lvl="1"/>
            <a:r>
              <a:rPr lang="en-US" sz="3600" b="1" smtClean="0">
                <a:solidFill>
                  <a:srgbClr val="001574"/>
                </a:solidFill>
              </a:rPr>
              <a:t>Knowledge of the </a:t>
            </a:r>
            <a:r>
              <a:rPr lang="en-US" sz="3600" b="1" u="sng" smtClean="0">
                <a:solidFill>
                  <a:srgbClr val="E2AC00"/>
                </a:solidFill>
              </a:rPr>
              <a:t>intervention</a:t>
            </a:r>
          </a:p>
          <a:p>
            <a:r>
              <a:rPr lang="en-US" sz="4000" b="1" smtClean="0">
                <a:solidFill>
                  <a:srgbClr val="001574"/>
                </a:solidFill>
              </a:rPr>
              <a:t>Know-</a:t>
            </a:r>
            <a:r>
              <a:rPr lang="en-US" sz="4000" b="1" smtClean="0">
                <a:solidFill>
                  <a:srgbClr val="D57604"/>
                </a:solidFill>
              </a:rPr>
              <a:t>HOW</a:t>
            </a:r>
          </a:p>
          <a:p>
            <a:pPr lvl="1"/>
            <a:r>
              <a:rPr lang="en-US" sz="3600" b="1" smtClean="0">
                <a:solidFill>
                  <a:srgbClr val="001574"/>
                </a:solidFill>
              </a:rPr>
              <a:t>Knowledge of </a:t>
            </a:r>
            <a:r>
              <a:rPr lang="en-US" sz="3600" b="1" u="sng" smtClean="0">
                <a:solidFill>
                  <a:srgbClr val="E2AC00"/>
                </a:solidFill>
              </a:rPr>
              <a:t>implementation</a:t>
            </a:r>
            <a:r>
              <a:rPr lang="en-US" sz="3600" b="1" smtClean="0">
                <a:solidFill>
                  <a:srgbClr val="E2AC00"/>
                </a:solidFill>
              </a:rPr>
              <a:t> </a:t>
            </a:r>
            <a:endParaRPr lang="en-US" b="1" smtClean="0">
              <a:solidFill>
                <a:srgbClr val="E2AC00"/>
              </a:solidFill>
            </a:endParaRPr>
          </a:p>
        </p:txBody>
      </p:sp>
      <p:sp>
        <p:nvSpPr>
          <p:cNvPr id="43011" name="Text Box 4"/>
          <p:cNvSpPr txBox="1">
            <a:spLocks noChangeArrowheads="1"/>
          </p:cNvSpPr>
          <p:nvPr/>
        </p:nvSpPr>
        <p:spPr bwMode="auto">
          <a:xfrm>
            <a:off x="4038600" y="6186488"/>
            <a:ext cx="4953000" cy="646112"/>
          </a:xfrm>
          <a:prstGeom prst="rect">
            <a:avLst/>
          </a:prstGeom>
          <a:noFill/>
          <a:ln w="9525">
            <a:noFill/>
            <a:miter lim="800000"/>
            <a:headEnd/>
            <a:tailEnd/>
          </a:ln>
        </p:spPr>
        <p:txBody>
          <a:bodyPr>
            <a:spAutoFit/>
          </a:bodyPr>
          <a:lstStyle/>
          <a:p>
            <a:pPr>
              <a:spcBef>
                <a:spcPct val="50000"/>
              </a:spcBef>
            </a:pPr>
            <a:r>
              <a:rPr lang="en-US" b="1">
                <a:solidFill>
                  <a:srgbClr val="002353"/>
                </a:solidFill>
              </a:rPr>
              <a:t>Fixsen (2010), Tucker, Edmondson, &amp; Nembhard (2005)</a:t>
            </a:r>
          </a:p>
        </p:txBody>
      </p:sp>
      <p:pic>
        <p:nvPicPr>
          <p:cNvPr id="43012"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7239000" y="4876800"/>
            <a:ext cx="1274763" cy="106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a:xfrm>
            <a:off x="152400" y="228600"/>
            <a:ext cx="3048000" cy="1676400"/>
          </a:xfrm>
        </p:spPr>
        <p:txBody>
          <a:bodyPr/>
          <a:lstStyle/>
          <a:p>
            <a:r>
              <a:rPr lang="en-US" sz="4400" smtClean="0">
                <a:solidFill>
                  <a:srgbClr val="FB1D2D"/>
                </a:solidFill>
              </a:rPr>
              <a:t>CAUTION!</a:t>
            </a:r>
          </a:p>
        </p:txBody>
      </p:sp>
      <p:sp>
        <p:nvSpPr>
          <p:cNvPr id="45058" name="Rectangle 3"/>
          <p:cNvSpPr>
            <a:spLocks noGrp="1" noChangeArrowheads="1"/>
          </p:cNvSpPr>
          <p:nvPr>
            <p:ph type="body" idx="4294967295"/>
          </p:nvPr>
        </p:nvSpPr>
        <p:spPr>
          <a:xfrm>
            <a:off x="2895600" y="762000"/>
            <a:ext cx="5943600" cy="5257800"/>
          </a:xfrm>
        </p:spPr>
        <p:txBody>
          <a:bodyPr/>
          <a:lstStyle/>
          <a:p>
            <a:pPr>
              <a:buFontTx/>
              <a:buNone/>
            </a:pPr>
            <a:r>
              <a:rPr lang="en-US" sz="4000" b="1" smtClean="0">
                <a:solidFill>
                  <a:srgbClr val="001574"/>
                </a:solidFill>
              </a:rPr>
              <a:t>  Students cannot benefit from interventions they do not experience</a:t>
            </a:r>
          </a:p>
          <a:p>
            <a:r>
              <a:rPr lang="en-US" sz="4000" b="1" u="sng" smtClean="0">
                <a:solidFill>
                  <a:srgbClr val="001574"/>
                </a:solidFill>
              </a:rPr>
              <a:t>Teachers and staff have to change if students are to benefit</a:t>
            </a:r>
          </a:p>
        </p:txBody>
      </p:sp>
      <p:sp>
        <p:nvSpPr>
          <p:cNvPr id="45059" name="TextBox 3"/>
          <p:cNvSpPr txBox="1">
            <a:spLocks noChangeArrowheads="1"/>
          </p:cNvSpPr>
          <p:nvPr/>
        </p:nvSpPr>
        <p:spPr bwMode="auto">
          <a:xfrm>
            <a:off x="6019800" y="6183313"/>
            <a:ext cx="2667000" cy="369887"/>
          </a:xfrm>
          <a:prstGeom prst="rect">
            <a:avLst/>
          </a:prstGeom>
          <a:noFill/>
          <a:ln w="9525">
            <a:noFill/>
            <a:miter lim="800000"/>
            <a:headEnd/>
            <a:tailEnd/>
          </a:ln>
        </p:spPr>
        <p:txBody>
          <a:bodyPr>
            <a:spAutoFit/>
          </a:bodyPr>
          <a:lstStyle/>
          <a:p>
            <a:r>
              <a:rPr lang="en-US" b="1">
                <a:solidFill>
                  <a:srgbClr val="001574"/>
                </a:solidFill>
              </a:rPr>
              <a:t>Fixsen, (2010)</a:t>
            </a:r>
          </a:p>
        </p:txBody>
      </p:sp>
      <p:pic>
        <p:nvPicPr>
          <p:cNvPr id="45060" name="Picture 3" descr="C:\Documents and Settings\acloninger\Local Settings\Temporary Internet Files\Content.IE5\9SHL7PT3\MP900314351[1].jpg"/>
          <p:cNvPicPr>
            <a:picLocks noChangeAspect="1" noChangeArrowheads="1"/>
          </p:cNvPicPr>
          <p:nvPr/>
        </p:nvPicPr>
        <p:blipFill>
          <a:blip r:embed="rId3"/>
          <a:srcRect/>
          <a:stretch>
            <a:fillRect/>
          </a:stretch>
        </p:blipFill>
        <p:spPr bwMode="auto">
          <a:xfrm>
            <a:off x="609600" y="2133600"/>
            <a:ext cx="2541588" cy="3657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447800" y="228600"/>
            <a:ext cx="6400800" cy="1020763"/>
          </a:xfrm>
          <a:solidFill>
            <a:srgbClr val="00B050"/>
          </a:solidFill>
          <a:ln w="76200">
            <a:solidFill>
              <a:srgbClr val="FFFF00"/>
            </a:solidFill>
          </a:ln>
        </p:spPr>
        <p:txBody>
          <a:bodyPr/>
          <a:lstStyle/>
          <a:p>
            <a:pPr algn="ctr">
              <a:defRPr/>
            </a:pP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The</a:t>
            </a:r>
            <a:r>
              <a:rPr lang="en-US" sz="4800" dirty="0" smtClean="0">
                <a:cs typeface="+mj-cs"/>
              </a:rPr>
              <a:t> </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Challenge</a:t>
            </a:r>
            <a:endParaRPr lang="en-US" sz="4800" dirty="0" smtClean="0">
              <a:cs typeface="+mj-cs"/>
            </a:endParaRPr>
          </a:p>
        </p:txBody>
      </p:sp>
      <p:sp>
        <p:nvSpPr>
          <p:cNvPr id="47106" name="Rectangle 3"/>
          <p:cNvSpPr>
            <a:spLocks noGrp="1" noChangeArrowheads="1"/>
          </p:cNvSpPr>
          <p:nvPr>
            <p:ph type="body" idx="1"/>
          </p:nvPr>
        </p:nvSpPr>
        <p:spPr>
          <a:xfrm>
            <a:off x="1371600" y="1371600"/>
            <a:ext cx="7467600" cy="1981200"/>
          </a:xfrm>
        </p:spPr>
        <p:txBody>
          <a:bodyPr/>
          <a:lstStyle/>
          <a:p>
            <a:r>
              <a:rPr lang="en-US" sz="3200" b="1" smtClean="0">
                <a:solidFill>
                  <a:srgbClr val="001574"/>
                </a:solidFill>
              </a:rPr>
              <a:t>Even </a:t>
            </a:r>
            <a:r>
              <a:rPr lang="en-US" sz="3200" b="1" u="sng" smtClean="0">
                <a:solidFill>
                  <a:srgbClr val="001574"/>
                </a:solidFill>
              </a:rPr>
              <a:t>when we adopt</a:t>
            </a:r>
            <a:r>
              <a:rPr lang="en-US" sz="3200" b="1" smtClean="0">
                <a:solidFill>
                  <a:srgbClr val="001574"/>
                </a:solidFill>
              </a:rPr>
              <a:t> good science to help students</a:t>
            </a:r>
          </a:p>
        </p:txBody>
      </p:sp>
      <p:sp>
        <p:nvSpPr>
          <p:cNvPr id="47107" name="Text Box 4"/>
          <p:cNvSpPr txBox="1">
            <a:spLocks noChangeArrowheads="1"/>
          </p:cNvSpPr>
          <p:nvPr/>
        </p:nvSpPr>
        <p:spPr bwMode="auto">
          <a:xfrm>
            <a:off x="990600" y="2667000"/>
            <a:ext cx="7162800" cy="3189288"/>
          </a:xfrm>
          <a:prstGeom prst="rect">
            <a:avLst/>
          </a:prstGeom>
          <a:noFill/>
          <a:ln w="9525">
            <a:noFill/>
            <a:miter lim="800000"/>
            <a:headEnd/>
            <a:tailEnd/>
          </a:ln>
        </p:spPr>
        <p:txBody>
          <a:bodyPr>
            <a:spAutoFit/>
          </a:bodyPr>
          <a:lstStyle/>
          <a:p>
            <a:pPr>
              <a:lnSpc>
                <a:spcPct val="95000"/>
              </a:lnSpc>
              <a:spcBef>
                <a:spcPct val="50000"/>
              </a:spcBef>
              <a:buFontTx/>
              <a:buBlip>
                <a:blip r:embed="rId3"/>
              </a:buBlip>
            </a:pPr>
            <a:r>
              <a:rPr lang="en-US" sz="3200" b="1">
                <a:solidFill>
                  <a:srgbClr val="D57604"/>
                </a:solidFill>
              </a:rPr>
              <a:t>Implementation Gap</a:t>
            </a:r>
          </a:p>
          <a:p>
            <a:pPr marL="685800" lvl="1" indent="-228600">
              <a:lnSpc>
                <a:spcPct val="95000"/>
              </a:lnSpc>
              <a:spcBef>
                <a:spcPct val="50000"/>
              </a:spcBef>
              <a:buFontTx/>
              <a:buBlip>
                <a:blip r:embed="rId3"/>
              </a:buBlip>
            </a:pPr>
            <a:r>
              <a:rPr lang="en-US" sz="2400" b="1">
                <a:solidFill>
                  <a:srgbClr val="D57604"/>
                </a:solidFill>
              </a:rPr>
              <a:t> What is adopted is not used with </a:t>
            </a:r>
            <a:r>
              <a:rPr lang="en-US" sz="2400" b="1" u="sng">
                <a:solidFill>
                  <a:srgbClr val="D57604"/>
                </a:solidFill>
              </a:rPr>
              <a:t>fidelity</a:t>
            </a:r>
            <a:r>
              <a:rPr lang="en-US" sz="2400" b="1">
                <a:solidFill>
                  <a:srgbClr val="D57604"/>
                </a:solidFill>
              </a:rPr>
              <a:t> and good outcomes </a:t>
            </a:r>
          </a:p>
          <a:p>
            <a:pPr marL="685800" lvl="1" indent="-228600">
              <a:lnSpc>
                <a:spcPct val="95000"/>
              </a:lnSpc>
              <a:spcBef>
                <a:spcPct val="50000"/>
              </a:spcBef>
              <a:buFontTx/>
              <a:buBlip>
                <a:blip r:embed="rId3"/>
              </a:buBlip>
            </a:pPr>
            <a:r>
              <a:rPr lang="en-US" sz="2400" b="1">
                <a:solidFill>
                  <a:srgbClr val="D57604"/>
                </a:solidFill>
              </a:rPr>
              <a:t>What is used with fidelity is not </a:t>
            </a:r>
            <a:r>
              <a:rPr lang="en-US" sz="2400" b="1" u="sng">
                <a:solidFill>
                  <a:srgbClr val="D57604"/>
                </a:solidFill>
              </a:rPr>
              <a:t>sustained</a:t>
            </a:r>
            <a:r>
              <a:rPr lang="en-US" sz="2400" b="1">
                <a:solidFill>
                  <a:srgbClr val="D57604"/>
                </a:solidFill>
              </a:rPr>
              <a:t> for a useful period of time. </a:t>
            </a:r>
          </a:p>
          <a:p>
            <a:pPr marL="685800" lvl="1" indent="-228600">
              <a:lnSpc>
                <a:spcPct val="95000"/>
              </a:lnSpc>
              <a:spcBef>
                <a:spcPct val="50000"/>
              </a:spcBef>
              <a:buFontTx/>
              <a:buBlip>
                <a:blip r:embed="rId3"/>
              </a:buBlip>
            </a:pPr>
            <a:r>
              <a:rPr lang="en-US" sz="2400" b="1">
                <a:solidFill>
                  <a:srgbClr val="D57604"/>
                </a:solidFill>
              </a:rPr>
              <a:t>What is used with fidelity is not used on a </a:t>
            </a:r>
            <a:r>
              <a:rPr lang="en-US" sz="2400" b="1" u="sng">
                <a:solidFill>
                  <a:srgbClr val="D57604"/>
                </a:solidFill>
              </a:rPr>
              <a:t>scale</a:t>
            </a:r>
            <a:r>
              <a:rPr lang="en-US" sz="2400" b="1">
                <a:solidFill>
                  <a:srgbClr val="D57604"/>
                </a:solidFill>
              </a:rPr>
              <a:t> sufficient to impact social problems.</a:t>
            </a:r>
            <a:endParaRPr lang="en-US" sz="2400" b="1" i="1">
              <a:solidFill>
                <a:srgbClr val="D57604"/>
              </a:solidFill>
            </a:endParaRPr>
          </a:p>
        </p:txBody>
      </p:sp>
      <p:sp>
        <p:nvSpPr>
          <p:cNvPr id="47108" name="Rectangle 5"/>
          <p:cNvSpPr>
            <a:spLocks noChangeArrowheads="1"/>
          </p:cNvSpPr>
          <p:nvPr/>
        </p:nvSpPr>
        <p:spPr bwMode="auto">
          <a:xfrm>
            <a:off x="228600" y="1219200"/>
            <a:ext cx="8915400" cy="76200"/>
          </a:xfrm>
          <a:prstGeom prst="rect">
            <a:avLst/>
          </a:prstGeom>
          <a:solidFill>
            <a:srgbClr val="D57604"/>
          </a:solidFill>
          <a:ln w="9525">
            <a:noFill/>
            <a:miter lim="800000"/>
            <a:headEnd/>
            <a:tailEnd/>
          </a:ln>
        </p:spPr>
        <p:txBody>
          <a:bodyPr wrap="none" anchor="ctr"/>
          <a:lstStyle/>
          <a:p>
            <a:endParaRPr lang="en-US"/>
          </a:p>
        </p:txBody>
      </p:sp>
      <p:sp>
        <p:nvSpPr>
          <p:cNvPr id="47109" name="TextBox 5"/>
          <p:cNvSpPr txBox="1">
            <a:spLocks noChangeArrowheads="1"/>
          </p:cNvSpPr>
          <p:nvPr/>
        </p:nvSpPr>
        <p:spPr bwMode="auto">
          <a:xfrm>
            <a:off x="5486400" y="6248400"/>
            <a:ext cx="1905000" cy="369888"/>
          </a:xfrm>
          <a:prstGeom prst="rect">
            <a:avLst/>
          </a:prstGeom>
          <a:noFill/>
          <a:ln w="9525">
            <a:noFill/>
            <a:miter lim="800000"/>
            <a:headEnd/>
            <a:tailEnd/>
          </a:ln>
        </p:spPr>
        <p:txBody>
          <a:bodyPr>
            <a:spAutoFit/>
          </a:bodyPr>
          <a:lstStyle/>
          <a:p>
            <a:r>
              <a:rPr lang="en-US"/>
              <a:t>Fixsen (2010)</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book jacket-small"/>
          <p:cNvPicPr>
            <a:picLocks noChangeAspect="1" noChangeArrowheads="1"/>
          </p:cNvPicPr>
          <p:nvPr/>
        </p:nvPicPr>
        <p:blipFill>
          <a:blip r:embed="rId3"/>
          <a:srcRect/>
          <a:stretch>
            <a:fillRect/>
          </a:stretch>
        </p:blipFill>
        <p:spPr bwMode="auto">
          <a:xfrm>
            <a:off x="-152400" y="0"/>
            <a:ext cx="4683125" cy="7086600"/>
          </a:xfrm>
          <a:prstGeom prst="rect">
            <a:avLst/>
          </a:prstGeom>
          <a:noFill/>
          <a:ln w="9525">
            <a:noFill/>
            <a:miter lim="800000"/>
            <a:headEnd/>
            <a:tailEnd/>
          </a:ln>
        </p:spPr>
      </p:pic>
      <p:sp>
        <p:nvSpPr>
          <p:cNvPr id="49154" name="Text Box 3"/>
          <p:cNvSpPr txBox="1">
            <a:spLocks noChangeArrowheads="1"/>
          </p:cNvSpPr>
          <p:nvPr/>
        </p:nvSpPr>
        <p:spPr bwMode="auto">
          <a:xfrm>
            <a:off x="4800600" y="228600"/>
            <a:ext cx="4114800" cy="4751388"/>
          </a:xfrm>
          <a:prstGeom prst="rect">
            <a:avLst/>
          </a:prstGeom>
          <a:solidFill>
            <a:schemeClr val="bg1"/>
          </a:solidFill>
          <a:ln w="9525">
            <a:noFill/>
            <a:miter lim="800000"/>
            <a:headEnd/>
            <a:tailEnd/>
          </a:ln>
        </p:spPr>
        <p:txBody>
          <a:bodyPr>
            <a:spAutoFit/>
          </a:bodyPr>
          <a:lstStyle/>
          <a:p>
            <a:r>
              <a:rPr lang="en-US" sz="2400">
                <a:latin typeface="Tahoma" pitchFamily="34" charset="0"/>
              </a:rPr>
              <a:t>To Order:</a:t>
            </a:r>
          </a:p>
          <a:p>
            <a:endParaRPr lang="en-US" sz="2400">
              <a:latin typeface="Tahoma" pitchFamily="34" charset="0"/>
            </a:endParaRPr>
          </a:p>
          <a:p>
            <a:r>
              <a:rPr lang="en-US" sz="2400">
                <a:latin typeface="Tahoma" pitchFamily="34" charset="0"/>
              </a:rPr>
              <a:t>Visit The National Children’s Foundation website:</a:t>
            </a:r>
          </a:p>
          <a:p>
            <a:r>
              <a:rPr lang="en-US">
                <a:latin typeface="Tahoma" pitchFamily="34" charset="0"/>
                <a:hlinkClick r:id="rId4"/>
              </a:rPr>
              <a:t>http://www.readingfoundation.org/</a:t>
            </a:r>
            <a:r>
              <a:rPr lang="en-US">
                <a:latin typeface="Tahoma" pitchFamily="34" charset="0"/>
              </a:rPr>
              <a:t> </a:t>
            </a:r>
            <a:endParaRPr lang="en-US" sz="2400">
              <a:latin typeface="Tahoma" pitchFamily="34" charset="0"/>
            </a:endParaRPr>
          </a:p>
          <a:p>
            <a:endParaRPr lang="en-US" sz="2400">
              <a:latin typeface="Tahoma" pitchFamily="34" charset="0"/>
            </a:endParaRPr>
          </a:p>
          <a:p>
            <a:r>
              <a:rPr lang="en-US" sz="2400">
                <a:latin typeface="Tahoma" pitchFamily="34" charset="0"/>
              </a:rPr>
              <a:t>Click on Publications and it is listed as one of the books there.</a:t>
            </a:r>
          </a:p>
          <a:p>
            <a:endParaRPr lang="en-US" sz="2400">
              <a:latin typeface="Tahoma" pitchFamily="34" charset="0"/>
            </a:endParaRPr>
          </a:p>
          <a:p>
            <a:r>
              <a:rPr lang="en-US">
                <a:latin typeface="Tahoma" pitchFamily="34" charset="0"/>
              </a:rPr>
              <a:t>Quantity          Price</a:t>
            </a:r>
          </a:p>
          <a:p>
            <a:r>
              <a:rPr lang="en-US">
                <a:latin typeface="Tahoma" pitchFamily="34" charset="0"/>
              </a:rPr>
              <a:t>1-10               $17.95</a:t>
            </a:r>
          </a:p>
          <a:p>
            <a:r>
              <a:rPr lang="en-US">
                <a:latin typeface="Tahoma" pitchFamily="34" charset="0"/>
              </a:rPr>
              <a:t>11-50             $14.95</a:t>
            </a:r>
          </a:p>
          <a:p>
            <a:r>
              <a:rPr lang="en-US">
                <a:latin typeface="Tahoma" pitchFamily="34" charset="0"/>
              </a:rPr>
              <a:t>51-100            $12.95</a:t>
            </a:r>
          </a:p>
        </p:txBody>
      </p:sp>
      <p:sp>
        <p:nvSpPr>
          <p:cNvPr id="49155" name="Rectangle 4"/>
          <p:cNvSpPr>
            <a:spLocks noChangeArrowheads="1"/>
          </p:cNvSpPr>
          <p:nvPr/>
        </p:nvSpPr>
        <p:spPr bwMode="auto">
          <a:xfrm>
            <a:off x="4572000" y="5667375"/>
            <a:ext cx="4572000" cy="855663"/>
          </a:xfrm>
          <a:prstGeom prst="rect">
            <a:avLst/>
          </a:prstGeom>
          <a:noFill/>
          <a:ln w="9525">
            <a:noFill/>
            <a:miter lim="800000"/>
            <a:headEnd/>
            <a:tailEnd/>
          </a:ln>
        </p:spPr>
        <p:txBody>
          <a:bodyPr>
            <a:spAutoFit/>
          </a:bodyPr>
          <a:lstStyle/>
          <a:p>
            <a:pPr>
              <a:lnSpc>
                <a:spcPct val="80000"/>
              </a:lnSpc>
              <a:spcBef>
                <a:spcPct val="50000"/>
              </a:spcBef>
            </a:pPr>
            <a:r>
              <a:rPr lang="en-US" sz="1200" b="1">
                <a:latin typeface="Tahoma" pitchFamily="34" charset="0"/>
              </a:rPr>
              <a:t>Fielding, L., Kerr, N., &amp; Rosier, P. (2007). </a:t>
            </a:r>
            <a:r>
              <a:rPr lang="en-US" sz="1200" b="1" i="1">
                <a:latin typeface="Tahoma" pitchFamily="34" charset="0"/>
              </a:rPr>
              <a:t>Annual Growth for all students, Catch-UP Growth for those who are behind</a:t>
            </a:r>
            <a:r>
              <a:rPr lang="en-US" sz="1200" b="1">
                <a:latin typeface="Tahoma" pitchFamily="34" charset="0"/>
              </a:rPr>
              <a:t>. Kennewick, WA: The New Foundation Press, Inc.</a:t>
            </a:r>
          </a:p>
          <a:p>
            <a:pPr>
              <a:lnSpc>
                <a:spcPct val="80000"/>
              </a:lnSpc>
              <a:spcBef>
                <a:spcPct val="50000"/>
              </a:spcBef>
            </a:pPr>
            <a:endParaRPr lang="en-US" sz="1600" b="1"/>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1" name="Rectangle 2"/>
          <p:cNvSpPr>
            <a:spLocks noGrp="1" noChangeArrowheads="1"/>
          </p:cNvSpPr>
          <p:nvPr>
            <p:ph type="ctrTitle" idx="4294967295"/>
          </p:nvPr>
        </p:nvSpPr>
        <p:spPr>
          <a:xfrm>
            <a:off x="685800" y="127000"/>
            <a:ext cx="7772400" cy="1470025"/>
          </a:xfrm>
          <a:solidFill>
            <a:srgbClr val="00B050"/>
          </a:solidFill>
          <a:ln w="76200">
            <a:solidFill>
              <a:srgbClr val="FFFF00"/>
            </a:solidFill>
          </a:ln>
        </p:spPr>
        <p:txBody>
          <a:bodyPr/>
          <a:lstStyle/>
          <a:p>
            <a:pPr algn="ctr">
              <a:lnSpc>
                <a:spcPct val="110000"/>
              </a:lnSpc>
            </a:pPr>
            <a:r>
              <a:rPr lang="en-US" sz="3200" smtClean="0">
                <a:solidFill>
                  <a:schemeClr val="bg1"/>
                </a:solidFill>
              </a:rPr>
              <a:t>Determining Proportional Increases</a:t>
            </a:r>
          </a:p>
        </p:txBody>
      </p:sp>
      <p:sp>
        <p:nvSpPr>
          <p:cNvPr id="271363" name="Rectangle 3"/>
          <p:cNvSpPr>
            <a:spLocks noGrp="1" noChangeArrowheads="1"/>
          </p:cNvSpPr>
          <p:nvPr>
            <p:ph type="subTitle" idx="4294967295"/>
          </p:nvPr>
        </p:nvSpPr>
        <p:spPr>
          <a:xfrm>
            <a:off x="1447800" y="1487488"/>
            <a:ext cx="7696200" cy="5002212"/>
          </a:xfrm>
        </p:spPr>
        <p:txBody>
          <a:bodyPr/>
          <a:lstStyle/>
          <a:p>
            <a:pPr marL="0" indent="0">
              <a:lnSpc>
                <a:spcPct val="80000"/>
              </a:lnSpc>
            </a:pPr>
            <a:endParaRPr lang="en-US" sz="600" smtClean="0"/>
          </a:p>
          <a:p>
            <a:pPr marL="0" indent="0">
              <a:lnSpc>
                <a:spcPct val="80000"/>
              </a:lnSpc>
            </a:pPr>
            <a:endParaRPr lang="en-US" sz="1700" smtClean="0"/>
          </a:p>
          <a:p>
            <a:pPr marL="0" indent="0">
              <a:lnSpc>
                <a:spcPct val="80000"/>
              </a:lnSpc>
            </a:pPr>
            <a:endParaRPr lang="en-US" sz="2200" smtClean="0"/>
          </a:p>
          <a:p>
            <a:pPr marL="0" indent="0">
              <a:lnSpc>
                <a:spcPct val="80000"/>
              </a:lnSpc>
            </a:pPr>
            <a:r>
              <a:rPr lang="en-US" sz="2800" smtClean="0"/>
              <a:t>State reading standard is 50</a:t>
            </a:r>
            <a:r>
              <a:rPr lang="en-US" sz="2800" baseline="30000" smtClean="0"/>
              <a:t>th</a:t>
            </a:r>
            <a:r>
              <a:rPr lang="en-US" sz="2800" smtClean="0"/>
              <a:t> percentile</a:t>
            </a:r>
          </a:p>
          <a:p>
            <a:pPr marL="0" indent="0">
              <a:lnSpc>
                <a:spcPct val="80000"/>
              </a:lnSpc>
            </a:pPr>
            <a:endParaRPr lang="en-US" sz="2800" smtClean="0"/>
          </a:p>
          <a:p>
            <a:pPr marL="0" indent="0">
              <a:lnSpc>
                <a:spcPct val="80000"/>
              </a:lnSpc>
            </a:pPr>
            <a:endParaRPr lang="en-US" sz="900" smtClean="0"/>
          </a:p>
          <a:p>
            <a:pPr marL="0" indent="0">
              <a:lnSpc>
                <a:spcPct val="80000"/>
              </a:lnSpc>
            </a:pPr>
            <a:endParaRPr lang="en-US" sz="900" smtClean="0"/>
          </a:p>
          <a:p>
            <a:pPr marL="0" indent="0">
              <a:lnSpc>
                <a:spcPct val="80000"/>
              </a:lnSpc>
            </a:pPr>
            <a:r>
              <a:rPr lang="en-US" sz="2800" smtClean="0"/>
              <a:t>A </a:t>
            </a:r>
            <a:r>
              <a:rPr lang="en-US" sz="2800" i="1" smtClean="0"/>
              <a:t>rough</a:t>
            </a:r>
            <a:r>
              <a:rPr lang="en-US" sz="2800" smtClean="0"/>
              <a:t> rule of thumb is 13% points from 50</a:t>
            </a:r>
            <a:r>
              <a:rPr lang="en-US" sz="2800" baseline="30000" smtClean="0"/>
              <a:t>th</a:t>
            </a:r>
            <a:r>
              <a:rPr lang="en-US" sz="2800" smtClean="0"/>
              <a:t> % equals approximately 1 years growth </a:t>
            </a:r>
            <a:br>
              <a:rPr lang="en-US" sz="2800" smtClean="0"/>
            </a:br>
            <a:endParaRPr lang="en-US" sz="2800" smtClean="0"/>
          </a:p>
          <a:p>
            <a:pPr marL="0" indent="0">
              <a:lnSpc>
                <a:spcPct val="80000"/>
              </a:lnSpc>
            </a:pPr>
            <a:endParaRPr lang="en-US" sz="1200" smtClean="0"/>
          </a:p>
          <a:p>
            <a:pPr marL="0" indent="0">
              <a:lnSpc>
                <a:spcPct val="80000"/>
              </a:lnSpc>
            </a:pPr>
            <a:r>
              <a:rPr lang="en-US" sz="2800" smtClean="0"/>
              <a:t>Students in lowest performing groups receive more time in small group plus additional practice  during the reading block</a:t>
            </a:r>
          </a:p>
          <a:p>
            <a:pPr marL="0" indent="0">
              <a:lnSpc>
                <a:spcPct val="80000"/>
              </a:lnSpc>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136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136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136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idx="4294967295"/>
          </p:nvPr>
        </p:nvSpPr>
        <p:spPr>
          <a:xfrm>
            <a:off x="798513" y="92075"/>
            <a:ext cx="7583487" cy="1355725"/>
          </a:xfrm>
          <a:solidFill>
            <a:srgbClr val="00B050"/>
          </a:solidFill>
          <a:ln w="76200">
            <a:solidFill>
              <a:srgbClr val="FFFF00"/>
            </a:solidFill>
          </a:ln>
        </p:spPr>
        <p:txBody>
          <a:bodyPr/>
          <a:lstStyle/>
          <a:p>
            <a:pPr algn="ctr"/>
            <a:r>
              <a:rPr lang="en-US" smtClean="0">
                <a:solidFill>
                  <a:schemeClr val="bg1"/>
                </a:solidFill>
              </a:rPr>
              <a:t>The Kennewick Model for Catch Up Growth</a:t>
            </a:r>
          </a:p>
        </p:txBody>
      </p:sp>
      <p:sp>
        <p:nvSpPr>
          <p:cNvPr id="273411" name="Rectangle 3"/>
          <p:cNvSpPr>
            <a:spLocks noGrp="1" noChangeArrowheads="1"/>
          </p:cNvSpPr>
          <p:nvPr>
            <p:ph type="body" idx="4294967295"/>
          </p:nvPr>
        </p:nvSpPr>
        <p:spPr>
          <a:xfrm>
            <a:off x="0" y="1447800"/>
            <a:ext cx="8229600" cy="4525963"/>
          </a:xfrm>
        </p:spPr>
        <p:txBody>
          <a:bodyPr/>
          <a:lstStyle/>
          <a:p>
            <a:pPr>
              <a:lnSpc>
                <a:spcPct val="90000"/>
              </a:lnSpc>
            </a:pPr>
            <a:endParaRPr lang="en-US" sz="2400" smtClean="0"/>
          </a:p>
          <a:p>
            <a:pPr>
              <a:lnSpc>
                <a:spcPct val="90000"/>
              </a:lnSpc>
            </a:pPr>
            <a:r>
              <a:rPr lang="en-US" sz="2600" smtClean="0"/>
              <a:t>Tony finishes 2</a:t>
            </a:r>
            <a:r>
              <a:rPr lang="en-US" sz="2600" baseline="30000" smtClean="0"/>
              <a:t>nd</a:t>
            </a:r>
            <a:r>
              <a:rPr lang="en-US" sz="2600" smtClean="0"/>
              <a:t> grade scoring in the </a:t>
            </a:r>
            <a:r>
              <a:rPr lang="en-US" sz="2600" smtClean="0">
                <a:solidFill>
                  <a:srgbClr val="C00000"/>
                </a:solidFill>
              </a:rPr>
              <a:t>12</a:t>
            </a:r>
            <a:r>
              <a:rPr lang="en-US" sz="2600" baseline="30000" smtClean="0">
                <a:solidFill>
                  <a:srgbClr val="C00000"/>
                </a:solidFill>
              </a:rPr>
              <a:t>th</a:t>
            </a:r>
            <a:r>
              <a:rPr lang="en-US" sz="2600" smtClean="0">
                <a:solidFill>
                  <a:srgbClr val="FFFF00"/>
                </a:solidFill>
              </a:rPr>
              <a:t> </a:t>
            </a:r>
            <a:r>
              <a:rPr lang="en-US" sz="2600" smtClean="0">
                <a:solidFill>
                  <a:srgbClr val="C00000"/>
                </a:solidFill>
              </a:rPr>
              <a:t>percentile</a:t>
            </a:r>
            <a:r>
              <a:rPr lang="en-US" sz="2600" smtClean="0"/>
              <a:t>.  What will it take to get him to the standard level? </a:t>
            </a:r>
          </a:p>
          <a:p>
            <a:pPr>
              <a:lnSpc>
                <a:spcPct val="90000"/>
              </a:lnSpc>
              <a:buFont typeface="Wingdings" pitchFamily="2" charset="2"/>
              <a:buNone/>
            </a:pPr>
            <a:endParaRPr lang="en-US" sz="2600" smtClean="0"/>
          </a:p>
          <a:p>
            <a:pPr>
              <a:lnSpc>
                <a:spcPct val="90000"/>
              </a:lnSpc>
            </a:pPr>
            <a:r>
              <a:rPr lang="en-US" sz="2600" smtClean="0"/>
              <a:t>Tony has reading scheduled </a:t>
            </a:r>
            <a:r>
              <a:rPr lang="en-US" sz="2600" smtClean="0">
                <a:solidFill>
                  <a:srgbClr val="C00000"/>
                </a:solidFill>
              </a:rPr>
              <a:t>80</a:t>
            </a:r>
            <a:r>
              <a:rPr lang="en-US" sz="2600" smtClean="0">
                <a:solidFill>
                  <a:srgbClr val="FFFF00"/>
                </a:solidFill>
              </a:rPr>
              <a:t> </a:t>
            </a:r>
            <a:r>
              <a:rPr lang="en-US" sz="2600" smtClean="0">
                <a:solidFill>
                  <a:srgbClr val="C00000"/>
                </a:solidFill>
              </a:rPr>
              <a:t>minutes</a:t>
            </a:r>
            <a:r>
              <a:rPr lang="en-US" sz="2600" smtClean="0">
                <a:solidFill>
                  <a:srgbClr val="FFFF00"/>
                </a:solidFill>
              </a:rPr>
              <a:t> </a:t>
            </a:r>
            <a:r>
              <a:rPr lang="en-US" sz="2600" smtClean="0">
                <a:solidFill>
                  <a:srgbClr val="C00000"/>
                </a:solidFill>
              </a:rPr>
              <a:t>per</a:t>
            </a:r>
            <a:r>
              <a:rPr lang="en-US" sz="2600" smtClean="0">
                <a:solidFill>
                  <a:srgbClr val="FFFF00"/>
                </a:solidFill>
              </a:rPr>
              <a:t> </a:t>
            </a:r>
            <a:r>
              <a:rPr lang="en-US" sz="2600" smtClean="0">
                <a:solidFill>
                  <a:srgbClr val="C00000"/>
                </a:solidFill>
              </a:rPr>
              <a:t>day</a:t>
            </a:r>
            <a:r>
              <a:rPr lang="en-US" sz="2600" smtClean="0">
                <a:solidFill>
                  <a:srgbClr val="FFFF00"/>
                </a:solidFill>
              </a:rPr>
              <a:t>.</a:t>
            </a:r>
            <a:r>
              <a:rPr lang="en-US" sz="2600" smtClean="0"/>
              <a:t>  </a:t>
            </a:r>
          </a:p>
          <a:p>
            <a:pPr>
              <a:lnSpc>
                <a:spcPct val="90000"/>
              </a:lnSpc>
            </a:pPr>
            <a:endParaRPr lang="en-US" sz="2600" smtClean="0"/>
          </a:p>
          <a:p>
            <a:pPr>
              <a:lnSpc>
                <a:spcPct val="90000"/>
              </a:lnSpc>
            </a:pPr>
            <a:r>
              <a:rPr lang="en-US" sz="2600" smtClean="0"/>
              <a:t>How did Kennewick educator’s solve the problem for Tony and help him get to the standard 50th percentile?</a:t>
            </a:r>
          </a:p>
          <a:p>
            <a:pPr>
              <a:lnSpc>
                <a:spcPct val="90000"/>
              </a:lnSpc>
            </a:pPr>
            <a:endParaRPr lang="en-US" sz="2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34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341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34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4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a:xfrm>
            <a:off x="1597025" y="92075"/>
            <a:ext cx="7546975" cy="974725"/>
          </a:xfrm>
        </p:spPr>
        <p:txBody>
          <a:bodyPr/>
          <a:lstStyle/>
          <a:p>
            <a:pPr algn="ctr"/>
            <a:r>
              <a:rPr lang="en-US" sz="3200" smtClean="0">
                <a:solidFill>
                  <a:schemeClr val="tx1"/>
                </a:solidFill>
              </a:rPr>
              <a:t>Kennewick’s Formula</a:t>
            </a:r>
            <a:r>
              <a:rPr lang="en-US" sz="2000" smtClean="0">
                <a:solidFill>
                  <a:srgbClr val="006600"/>
                </a:solidFill>
              </a:rPr>
              <a:t> </a:t>
            </a:r>
          </a:p>
        </p:txBody>
      </p:sp>
      <p:sp>
        <p:nvSpPr>
          <p:cNvPr id="279555" name="Rectangle 3"/>
          <p:cNvSpPr>
            <a:spLocks noGrp="1" noChangeArrowheads="1"/>
          </p:cNvSpPr>
          <p:nvPr>
            <p:ph type="body" idx="4294967295"/>
          </p:nvPr>
        </p:nvSpPr>
        <p:spPr>
          <a:xfrm>
            <a:off x="0" y="1333500"/>
            <a:ext cx="8616950" cy="4800600"/>
          </a:xfrm>
        </p:spPr>
        <p:txBody>
          <a:bodyPr/>
          <a:lstStyle/>
          <a:p>
            <a:r>
              <a:rPr lang="en-US" smtClean="0">
                <a:solidFill>
                  <a:srgbClr val="C00000"/>
                </a:solidFill>
              </a:rPr>
              <a:t>State standard in percentile is        50</a:t>
            </a:r>
            <a:r>
              <a:rPr lang="en-US" baseline="30000" smtClean="0">
                <a:solidFill>
                  <a:srgbClr val="C00000"/>
                </a:solidFill>
              </a:rPr>
              <a:t>th</a:t>
            </a:r>
            <a:r>
              <a:rPr lang="en-US" smtClean="0">
                <a:solidFill>
                  <a:srgbClr val="C00000"/>
                </a:solidFill>
              </a:rPr>
              <a:t> %</a:t>
            </a:r>
          </a:p>
          <a:p>
            <a:r>
              <a:rPr lang="en-US" smtClean="0">
                <a:solidFill>
                  <a:srgbClr val="C00000"/>
                </a:solidFill>
              </a:rPr>
              <a:t>Tony’s 2</a:t>
            </a:r>
            <a:r>
              <a:rPr lang="en-US" baseline="30000" smtClean="0">
                <a:solidFill>
                  <a:srgbClr val="C00000"/>
                </a:solidFill>
              </a:rPr>
              <a:t>nd</a:t>
            </a:r>
            <a:r>
              <a:rPr lang="en-US" smtClean="0">
                <a:solidFill>
                  <a:srgbClr val="C00000"/>
                </a:solidFill>
              </a:rPr>
              <a:t> grade status is…           -</a:t>
            </a:r>
            <a:r>
              <a:rPr lang="en-US" u="sng" smtClean="0">
                <a:solidFill>
                  <a:srgbClr val="C00000"/>
                </a:solidFill>
              </a:rPr>
              <a:t>12</a:t>
            </a:r>
            <a:r>
              <a:rPr lang="en-US" u="sng" baseline="30000" smtClean="0">
                <a:solidFill>
                  <a:srgbClr val="C00000"/>
                </a:solidFill>
              </a:rPr>
              <a:t>th</a:t>
            </a:r>
            <a:r>
              <a:rPr lang="en-US" u="sng" smtClean="0">
                <a:solidFill>
                  <a:srgbClr val="C00000"/>
                </a:solidFill>
              </a:rPr>
              <a:t> %</a:t>
            </a:r>
          </a:p>
          <a:p>
            <a:r>
              <a:rPr lang="en-US" smtClean="0">
                <a:solidFill>
                  <a:srgbClr val="C00000"/>
                </a:solidFill>
              </a:rPr>
              <a:t>The difference in percentiles is…   38 points</a:t>
            </a:r>
          </a:p>
          <a:p>
            <a:pPr>
              <a:buFont typeface="Wingdings" pitchFamily="2" charset="2"/>
              <a:buNone/>
            </a:pPr>
            <a:endParaRPr lang="en-US" smtClean="0">
              <a:solidFill>
                <a:srgbClr val="FFFF00"/>
              </a:solidFill>
            </a:endParaRPr>
          </a:p>
          <a:p>
            <a:r>
              <a:rPr lang="en-US" smtClean="0"/>
              <a:t>Percentile point difference divided by 13 is…  38/13</a:t>
            </a:r>
            <a:r>
              <a:rPr lang="en-US" smtClean="0">
                <a:cs typeface="Arial" charset="0"/>
              </a:rPr>
              <a:t> = </a:t>
            </a:r>
            <a:r>
              <a:rPr lang="en-US" smtClean="0">
                <a:solidFill>
                  <a:srgbClr val="C00000"/>
                </a:solidFill>
                <a:cs typeface="Arial" charset="0"/>
              </a:rPr>
              <a:t>2.9</a:t>
            </a:r>
            <a:r>
              <a:rPr lang="en-US" smtClean="0">
                <a:solidFill>
                  <a:srgbClr val="FFFF00"/>
                </a:solidFill>
                <a:cs typeface="Arial" charset="0"/>
              </a:rPr>
              <a:t> </a:t>
            </a:r>
            <a:r>
              <a:rPr lang="en-US" smtClean="0">
                <a:solidFill>
                  <a:srgbClr val="C00000"/>
                </a:solidFill>
                <a:cs typeface="Arial" charset="0"/>
              </a:rPr>
              <a:t>years</a:t>
            </a:r>
            <a:r>
              <a:rPr lang="en-US" smtClean="0">
                <a:solidFill>
                  <a:srgbClr val="FFFF00"/>
                </a:solidFill>
                <a:cs typeface="Arial" charset="0"/>
              </a:rPr>
              <a:t> </a:t>
            </a:r>
            <a:r>
              <a:rPr lang="en-US" smtClean="0">
                <a:solidFill>
                  <a:srgbClr val="C00000"/>
                </a:solidFill>
                <a:cs typeface="Arial" charset="0"/>
              </a:rPr>
              <a:t>behind</a:t>
            </a:r>
          </a:p>
        </p:txBody>
      </p:sp>
      <p:sp>
        <p:nvSpPr>
          <p:cNvPr id="55299" name="Rectangle 4"/>
          <p:cNvSpPr>
            <a:spLocks noChangeArrowheads="1"/>
          </p:cNvSpPr>
          <p:nvPr/>
        </p:nvSpPr>
        <p:spPr bwMode="auto">
          <a:xfrm>
            <a:off x="1143000" y="5638800"/>
            <a:ext cx="184150" cy="339725"/>
          </a:xfrm>
          <a:prstGeom prst="rect">
            <a:avLst/>
          </a:prstGeom>
          <a:noFill/>
          <a:ln w="9525">
            <a:noFill/>
            <a:miter lim="800000"/>
            <a:headEnd/>
            <a:tailEnd/>
          </a:ln>
        </p:spPr>
        <p:txBody>
          <a:bodyPr wrap="none">
            <a:spAutoFit/>
          </a:bodyPr>
          <a:lstStyle/>
          <a:p>
            <a:pPr>
              <a:lnSpc>
                <a:spcPct val="90000"/>
              </a:lnSpc>
              <a:spcBef>
                <a:spcPct val="2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9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9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9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95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55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a:xfrm>
            <a:off x="1597025" y="92075"/>
            <a:ext cx="7546975" cy="974725"/>
          </a:xfrm>
        </p:spPr>
        <p:txBody>
          <a:bodyPr/>
          <a:lstStyle/>
          <a:p>
            <a:r>
              <a:rPr lang="en-US" sz="2400" smtClean="0">
                <a:solidFill>
                  <a:schemeClr val="tx1"/>
                </a:solidFill>
              </a:rPr>
              <a:t>Planning for TAG</a:t>
            </a:r>
            <a:br>
              <a:rPr lang="en-US" sz="2400" smtClean="0">
                <a:solidFill>
                  <a:schemeClr val="tx1"/>
                </a:solidFill>
              </a:rPr>
            </a:br>
            <a:r>
              <a:rPr lang="en-US" sz="2400" i="1" smtClean="0">
                <a:solidFill>
                  <a:schemeClr val="tx1"/>
                </a:solidFill>
              </a:rPr>
              <a:t>(Target Accelerated Growth)</a:t>
            </a:r>
            <a:r>
              <a:rPr lang="en-US" sz="2400" smtClean="0"/>
              <a:t> </a:t>
            </a:r>
          </a:p>
        </p:txBody>
      </p:sp>
      <p:sp>
        <p:nvSpPr>
          <p:cNvPr id="277507" name="Rectangle 3"/>
          <p:cNvSpPr>
            <a:spLocks noGrp="1" noChangeArrowheads="1"/>
          </p:cNvSpPr>
          <p:nvPr>
            <p:ph type="body" idx="4294967295"/>
          </p:nvPr>
        </p:nvSpPr>
        <p:spPr>
          <a:xfrm>
            <a:off x="0" y="1284288"/>
            <a:ext cx="8991600" cy="5573712"/>
          </a:xfrm>
        </p:spPr>
        <p:txBody>
          <a:bodyPr/>
          <a:lstStyle/>
          <a:p>
            <a:pPr>
              <a:lnSpc>
                <a:spcPct val="80000"/>
              </a:lnSpc>
            </a:pPr>
            <a:endParaRPr lang="en-US" sz="900" smtClean="0"/>
          </a:p>
          <a:p>
            <a:pPr>
              <a:lnSpc>
                <a:spcPct val="80000"/>
              </a:lnSpc>
            </a:pPr>
            <a:r>
              <a:rPr lang="en-US" sz="2000" smtClean="0"/>
              <a:t>Daily minutes required for annual 3</a:t>
            </a:r>
            <a:r>
              <a:rPr lang="en-US" sz="2000" baseline="30000" smtClean="0"/>
              <a:t>rd</a:t>
            </a:r>
            <a:r>
              <a:rPr lang="en-US" sz="2000" smtClean="0"/>
              <a:t> grade</a:t>
            </a:r>
            <a:r>
              <a:rPr lang="en-US" sz="2000" smtClean="0">
                <a:solidFill>
                  <a:srgbClr val="006600"/>
                </a:solidFill>
              </a:rPr>
              <a:t>                  </a:t>
            </a:r>
            <a:r>
              <a:rPr lang="en-US" sz="2000" smtClean="0">
                <a:solidFill>
                  <a:srgbClr val="C00000"/>
                </a:solidFill>
              </a:rPr>
              <a:t>80</a:t>
            </a:r>
            <a:r>
              <a:rPr lang="en-US" sz="2000" smtClean="0">
                <a:solidFill>
                  <a:srgbClr val="FFFF00"/>
                </a:solidFill>
              </a:rPr>
              <a:t> </a:t>
            </a:r>
            <a:r>
              <a:rPr lang="en-US" sz="2000" smtClean="0">
                <a:solidFill>
                  <a:srgbClr val="C00000"/>
                </a:solidFill>
              </a:rPr>
              <a:t>minutes</a:t>
            </a:r>
          </a:p>
          <a:p>
            <a:pPr>
              <a:lnSpc>
                <a:spcPct val="80000"/>
              </a:lnSpc>
            </a:pPr>
            <a:r>
              <a:rPr lang="en-US" sz="2000" smtClean="0"/>
              <a:t>Daily minutes required for annual 4</a:t>
            </a:r>
            <a:r>
              <a:rPr lang="en-US" sz="2000" baseline="30000" smtClean="0"/>
              <a:t>th</a:t>
            </a:r>
            <a:r>
              <a:rPr lang="en-US" sz="2000" smtClean="0"/>
              <a:t> grade growth</a:t>
            </a:r>
            <a:r>
              <a:rPr lang="en-US" sz="2000" smtClean="0">
                <a:solidFill>
                  <a:srgbClr val="006600"/>
                </a:solidFill>
              </a:rPr>
              <a:t>    </a:t>
            </a:r>
            <a:r>
              <a:rPr lang="en-US" sz="2000" u="sng" smtClean="0">
                <a:solidFill>
                  <a:srgbClr val="C00000"/>
                </a:solidFill>
              </a:rPr>
              <a:t>+80</a:t>
            </a:r>
            <a:r>
              <a:rPr lang="en-US" sz="2000" u="sng" smtClean="0">
                <a:solidFill>
                  <a:srgbClr val="FFFF00"/>
                </a:solidFill>
              </a:rPr>
              <a:t> </a:t>
            </a:r>
            <a:r>
              <a:rPr lang="en-US" sz="2000" u="sng" smtClean="0">
                <a:solidFill>
                  <a:srgbClr val="C00000"/>
                </a:solidFill>
              </a:rPr>
              <a:t>minutes</a:t>
            </a:r>
          </a:p>
          <a:p>
            <a:pPr>
              <a:lnSpc>
                <a:spcPct val="80000"/>
              </a:lnSpc>
              <a:buFont typeface="Wingdings" pitchFamily="2" charset="2"/>
              <a:buNone/>
            </a:pPr>
            <a:r>
              <a:rPr lang="en-US" sz="2000" smtClean="0">
                <a:solidFill>
                  <a:srgbClr val="EF2E07"/>
                </a:solidFill>
              </a:rPr>
              <a:t>					                                       </a:t>
            </a:r>
            <a:r>
              <a:rPr lang="en-US" sz="2000" smtClean="0">
                <a:solidFill>
                  <a:srgbClr val="C00000"/>
                </a:solidFill>
              </a:rPr>
              <a:t>160</a:t>
            </a:r>
            <a:r>
              <a:rPr lang="en-US" sz="2000" smtClean="0">
                <a:solidFill>
                  <a:srgbClr val="FFFF00"/>
                </a:solidFill>
              </a:rPr>
              <a:t> </a:t>
            </a:r>
            <a:r>
              <a:rPr lang="en-US" sz="2000" smtClean="0">
                <a:solidFill>
                  <a:srgbClr val="C00000"/>
                </a:solidFill>
              </a:rPr>
              <a:t>minutes</a:t>
            </a:r>
            <a:r>
              <a:rPr lang="en-US" sz="2000" smtClean="0">
                <a:solidFill>
                  <a:srgbClr val="EF2E07"/>
                </a:solidFill>
              </a:rPr>
              <a:t>		</a:t>
            </a:r>
          </a:p>
          <a:p>
            <a:pPr>
              <a:lnSpc>
                <a:spcPct val="80000"/>
              </a:lnSpc>
            </a:pPr>
            <a:r>
              <a:rPr lang="en-US" sz="2000" smtClean="0"/>
              <a:t>Additional daily minutes for 3 years catch up growth</a:t>
            </a:r>
          </a:p>
          <a:p>
            <a:pPr>
              <a:lnSpc>
                <a:spcPct val="80000"/>
              </a:lnSpc>
              <a:buFont typeface="Wingdings" pitchFamily="2" charset="2"/>
              <a:buNone/>
            </a:pPr>
            <a:r>
              <a:rPr lang="en-US" sz="2000" smtClean="0">
                <a:solidFill>
                  <a:srgbClr val="C00000"/>
                </a:solidFill>
              </a:rPr>
              <a:t>                                   (3 years x 80 minutes)		  </a:t>
            </a:r>
          </a:p>
          <a:p>
            <a:pPr>
              <a:lnSpc>
                <a:spcPct val="80000"/>
              </a:lnSpc>
              <a:buFont typeface="Wingdings" pitchFamily="2" charset="2"/>
              <a:buNone/>
            </a:pPr>
            <a:r>
              <a:rPr lang="en-US" sz="2000" smtClean="0">
                <a:solidFill>
                  <a:srgbClr val="C00000"/>
                </a:solidFill>
              </a:rPr>
              <a:t>							              + </a:t>
            </a:r>
            <a:r>
              <a:rPr lang="en-US" sz="2000" u="sng" smtClean="0">
                <a:solidFill>
                  <a:srgbClr val="C00000"/>
                </a:solidFill>
              </a:rPr>
              <a:t>240 minutes</a:t>
            </a:r>
          </a:p>
          <a:p>
            <a:pPr>
              <a:lnSpc>
                <a:spcPct val="80000"/>
              </a:lnSpc>
              <a:buFont typeface="Wingdings" pitchFamily="2" charset="2"/>
              <a:buNone/>
            </a:pPr>
            <a:r>
              <a:rPr lang="en-US" sz="2000" smtClean="0">
                <a:solidFill>
                  <a:srgbClr val="C00000"/>
                </a:solidFill>
              </a:rPr>
              <a:t>TOTAL</a:t>
            </a:r>
            <a:r>
              <a:rPr lang="en-US" sz="2000" smtClean="0">
                <a:solidFill>
                  <a:srgbClr val="006600"/>
                </a:solidFill>
              </a:rPr>
              <a:t> </a:t>
            </a:r>
            <a:r>
              <a:rPr lang="en-US" sz="2000" smtClean="0"/>
              <a:t>3</a:t>
            </a:r>
            <a:r>
              <a:rPr lang="en-US" sz="2000" baseline="30000" smtClean="0"/>
              <a:t>rd</a:t>
            </a:r>
            <a:r>
              <a:rPr lang="en-US" sz="2000" smtClean="0"/>
              <a:t> &amp; 4</a:t>
            </a:r>
            <a:r>
              <a:rPr lang="en-US" sz="2000" baseline="30000" smtClean="0"/>
              <a:t>th</a:t>
            </a:r>
            <a:r>
              <a:rPr lang="en-US" sz="2000" smtClean="0"/>
              <a:t>  grade daily minutes……………</a:t>
            </a:r>
            <a:r>
              <a:rPr lang="en-US" sz="2000" smtClean="0">
                <a:solidFill>
                  <a:srgbClr val="006600"/>
                </a:solidFill>
              </a:rPr>
              <a:t>                   </a:t>
            </a:r>
            <a:r>
              <a:rPr lang="en-US" sz="2000" smtClean="0">
                <a:solidFill>
                  <a:srgbClr val="C00000"/>
                </a:solidFill>
              </a:rPr>
              <a:t>400</a:t>
            </a:r>
            <a:r>
              <a:rPr lang="en-US" sz="2000" smtClean="0">
                <a:solidFill>
                  <a:srgbClr val="FFFF00"/>
                </a:solidFill>
              </a:rPr>
              <a:t> </a:t>
            </a:r>
            <a:r>
              <a:rPr lang="en-US" sz="2000" smtClean="0">
                <a:solidFill>
                  <a:srgbClr val="C00000"/>
                </a:solidFill>
              </a:rPr>
              <a:t>minutes</a:t>
            </a:r>
          </a:p>
          <a:p>
            <a:pPr>
              <a:lnSpc>
                <a:spcPct val="80000"/>
              </a:lnSpc>
              <a:buFont typeface="Wingdings" pitchFamily="2" charset="2"/>
              <a:buNone/>
            </a:pPr>
            <a:endParaRPr lang="en-US" sz="2000" smtClean="0">
              <a:solidFill>
                <a:srgbClr val="006600"/>
              </a:solidFill>
            </a:endParaRPr>
          </a:p>
          <a:p>
            <a:pPr>
              <a:lnSpc>
                <a:spcPct val="80000"/>
              </a:lnSpc>
              <a:buFont typeface="Wingdings" pitchFamily="2" charset="2"/>
              <a:buNone/>
            </a:pPr>
            <a:endParaRPr lang="en-US" sz="2000" smtClean="0">
              <a:solidFill>
                <a:srgbClr val="006600"/>
              </a:solidFill>
            </a:endParaRPr>
          </a:p>
          <a:p>
            <a:pPr>
              <a:lnSpc>
                <a:spcPct val="80000"/>
              </a:lnSpc>
              <a:buFont typeface="Wingdings" pitchFamily="2" charset="2"/>
              <a:buNone/>
            </a:pPr>
            <a:r>
              <a:rPr lang="en-US" sz="2000" smtClean="0"/>
              <a:t>     Dividing the instructional time equally between third and fourth grade</a:t>
            </a:r>
          </a:p>
          <a:p>
            <a:pPr>
              <a:lnSpc>
                <a:spcPct val="80000"/>
              </a:lnSpc>
              <a:buFont typeface="Wingdings" pitchFamily="2" charset="2"/>
              <a:buNone/>
            </a:pPr>
            <a:r>
              <a:rPr lang="en-US" sz="2000" smtClean="0"/>
              <a:t>     shows that</a:t>
            </a:r>
            <a:r>
              <a:rPr lang="en-US" sz="2000" smtClean="0">
                <a:solidFill>
                  <a:srgbClr val="003399"/>
                </a:solidFill>
              </a:rPr>
              <a:t> </a:t>
            </a:r>
            <a:r>
              <a:rPr lang="en-US" sz="2000" smtClean="0">
                <a:solidFill>
                  <a:srgbClr val="C00000"/>
                </a:solidFill>
              </a:rPr>
              <a:t>Tony</a:t>
            </a:r>
            <a:r>
              <a:rPr lang="en-US" sz="2000" smtClean="0">
                <a:solidFill>
                  <a:srgbClr val="FFFF00"/>
                </a:solidFill>
              </a:rPr>
              <a:t> </a:t>
            </a:r>
            <a:r>
              <a:rPr lang="en-US" sz="2000" smtClean="0">
                <a:solidFill>
                  <a:srgbClr val="C00000"/>
                </a:solidFill>
              </a:rPr>
              <a:t>needed</a:t>
            </a:r>
            <a:r>
              <a:rPr lang="en-US" sz="2000" smtClean="0">
                <a:solidFill>
                  <a:srgbClr val="FFFF00"/>
                </a:solidFill>
              </a:rPr>
              <a:t> </a:t>
            </a:r>
            <a:r>
              <a:rPr lang="en-US" sz="2000" smtClean="0">
                <a:solidFill>
                  <a:srgbClr val="C00000"/>
                </a:solidFill>
              </a:rPr>
              <a:t>200</a:t>
            </a:r>
            <a:r>
              <a:rPr lang="en-US" sz="2000" smtClean="0">
                <a:solidFill>
                  <a:srgbClr val="FFFF00"/>
                </a:solidFill>
              </a:rPr>
              <a:t> </a:t>
            </a:r>
            <a:r>
              <a:rPr lang="en-US" sz="2000" smtClean="0">
                <a:solidFill>
                  <a:srgbClr val="C00000"/>
                </a:solidFill>
              </a:rPr>
              <a:t>minutes</a:t>
            </a:r>
            <a:r>
              <a:rPr lang="en-US" sz="2000" smtClean="0">
                <a:solidFill>
                  <a:srgbClr val="003399"/>
                </a:solidFill>
              </a:rPr>
              <a:t> </a:t>
            </a:r>
            <a:r>
              <a:rPr lang="en-US" sz="2000" smtClean="0"/>
              <a:t>of direct reading instruction in</a:t>
            </a:r>
            <a:r>
              <a:rPr lang="en-US" sz="2000" smtClean="0">
                <a:solidFill>
                  <a:srgbClr val="003399"/>
                </a:solidFill>
              </a:rPr>
              <a:t> </a:t>
            </a:r>
            <a:r>
              <a:rPr lang="en-US" sz="2000" smtClean="0">
                <a:solidFill>
                  <a:srgbClr val="C00000"/>
                </a:solidFill>
              </a:rPr>
              <a:t>both</a:t>
            </a:r>
            <a:r>
              <a:rPr lang="en-US" sz="2000" smtClean="0">
                <a:solidFill>
                  <a:srgbClr val="FFFF00"/>
                </a:solidFill>
              </a:rPr>
              <a:t> </a:t>
            </a:r>
            <a:r>
              <a:rPr lang="en-US" sz="2000" smtClean="0">
                <a:solidFill>
                  <a:srgbClr val="C00000"/>
                </a:solidFill>
              </a:rPr>
              <a:t>third</a:t>
            </a:r>
            <a:r>
              <a:rPr lang="en-US" sz="2000" smtClean="0">
                <a:solidFill>
                  <a:srgbClr val="FFFF00"/>
                </a:solidFill>
              </a:rPr>
              <a:t> </a:t>
            </a:r>
            <a:r>
              <a:rPr lang="en-US" sz="2000" smtClean="0">
                <a:solidFill>
                  <a:srgbClr val="C00000"/>
                </a:solidFill>
              </a:rPr>
              <a:t>and</a:t>
            </a:r>
            <a:r>
              <a:rPr lang="en-US" sz="2000" smtClean="0">
                <a:solidFill>
                  <a:srgbClr val="FFFF00"/>
                </a:solidFill>
              </a:rPr>
              <a:t> </a:t>
            </a:r>
            <a:r>
              <a:rPr lang="en-US" sz="2000" smtClean="0">
                <a:solidFill>
                  <a:srgbClr val="C00000"/>
                </a:solidFill>
              </a:rPr>
              <a:t>fourth</a:t>
            </a:r>
            <a:r>
              <a:rPr lang="en-US" sz="2000" smtClean="0">
                <a:solidFill>
                  <a:srgbClr val="FFFF00"/>
                </a:solidFill>
              </a:rPr>
              <a:t> </a:t>
            </a:r>
            <a:r>
              <a:rPr lang="en-US" sz="2000" smtClean="0">
                <a:solidFill>
                  <a:srgbClr val="C00000"/>
                </a:solidFill>
              </a:rPr>
              <a:t>grades</a:t>
            </a:r>
            <a:r>
              <a:rPr lang="en-US" sz="2000" smtClean="0">
                <a:solidFill>
                  <a:srgbClr val="003399"/>
                </a:solidFill>
              </a:rPr>
              <a:t> </a:t>
            </a:r>
            <a:r>
              <a:rPr lang="en-US" sz="2000" smtClean="0"/>
              <a:t>to reach the 50% goal by the end of the fourth grade school year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750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75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75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750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750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750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750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7507">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7750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50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idx="4294967295"/>
          </p:nvPr>
        </p:nvSpPr>
        <p:spPr>
          <a:xfrm>
            <a:off x="0" y="0"/>
            <a:ext cx="7772400" cy="990600"/>
          </a:xfrm>
        </p:spPr>
        <p:txBody>
          <a:bodyPr/>
          <a:lstStyle/>
          <a:p>
            <a:pPr algn="ctr"/>
            <a:r>
              <a:rPr lang="en-US" sz="2000" smtClean="0"/>
              <a:t> </a:t>
            </a:r>
            <a:br>
              <a:rPr lang="en-US" sz="2000" smtClean="0"/>
            </a:br>
            <a:r>
              <a:rPr lang="en-US" smtClean="0">
                <a:solidFill>
                  <a:schemeClr val="tx1"/>
                </a:solidFill>
              </a:rPr>
              <a:t>Spring 2008</a:t>
            </a:r>
          </a:p>
        </p:txBody>
      </p:sp>
      <p:sp>
        <p:nvSpPr>
          <p:cNvPr id="281603" name="Rectangle 3"/>
          <p:cNvSpPr>
            <a:spLocks noGrp="1" noChangeArrowheads="1"/>
          </p:cNvSpPr>
          <p:nvPr>
            <p:ph type="body" idx="4294967295"/>
          </p:nvPr>
        </p:nvSpPr>
        <p:spPr>
          <a:xfrm>
            <a:off x="503238" y="1600200"/>
            <a:ext cx="8640762" cy="4830763"/>
          </a:xfrm>
        </p:spPr>
        <p:txBody>
          <a:bodyPr/>
          <a:lstStyle/>
          <a:p>
            <a:pPr>
              <a:buFont typeface="Wingdings" pitchFamily="2" charset="2"/>
              <a:buNone/>
            </a:pPr>
            <a:r>
              <a:rPr lang="en-US" sz="2600" smtClean="0"/>
              <a:t>Male completed 3</a:t>
            </a:r>
            <a:r>
              <a:rPr lang="en-US" sz="2600" baseline="30000" smtClean="0"/>
              <a:t>rd</a:t>
            </a:r>
            <a:r>
              <a:rPr lang="en-US" sz="2600" smtClean="0"/>
              <a:t> grade scoring Level 1 on End of Grade tests placing him at 18</a:t>
            </a:r>
            <a:r>
              <a:rPr lang="en-US" sz="2600" baseline="30000" smtClean="0"/>
              <a:t>th</a:t>
            </a:r>
            <a:r>
              <a:rPr lang="en-US" sz="2600" smtClean="0"/>
              <a:t> percentile on state test</a:t>
            </a:r>
          </a:p>
          <a:p>
            <a:endParaRPr lang="en-US" sz="2600" smtClean="0"/>
          </a:p>
          <a:p>
            <a:pPr>
              <a:buFont typeface="Wingdings" pitchFamily="2" charset="2"/>
              <a:buNone/>
            </a:pPr>
            <a:r>
              <a:rPr lang="en-US" sz="2600" smtClean="0">
                <a:solidFill>
                  <a:srgbClr val="C00000"/>
                </a:solidFill>
              </a:rPr>
              <a:t>NC State Standard			                50 %</a:t>
            </a:r>
          </a:p>
          <a:p>
            <a:pPr>
              <a:buFont typeface="Wingdings" pitchFamily="2" charset="2"/>
              <a:buNone/>
            </a:pPr>
            <a:r>
              <a:rPr lang="en-US" sz="2600" smtClean="0"/>
              <a:t>John’s third grade percentile status…</a:t>
            </a:r>
            <a:r>
              <a:rPr lang="en-US" sz="2600" smtClean="0">
                <a:solidFill>
                  <a:srgbClr val="006600"/>
                </a:solidFill>
              </a:rPr>
              <a:t>               </a:t>
            </a:r>
            <a:r>
              <a:rPr lang="en-US" sz="2600" smtClean="0">
                <a:solidFill>
                  <a:srgbClr val="C00000"/>
                </a:solidFill>
              </a:rPr>
              <a:t>-</a:t>
            </a:r>
            <a:r>
              <a:rPr lang="en-US" sz="2600" u="sng" smtClean="0">
                <a:solidFill>
                  <a:srgbClr val="C00000"/>
                </a:solidFill>
              </a:rPr>
              <a:t>18</a:t>
            </a:r>
            <a:r>
              <a:rPr lang="en-US" sz="2600" u="sng" smtClean="0">
                <a:solidFill>
                  <a:srgbClr val="FFFF00"/>
                </a:solidFill>
              </a:rPr>
              <a:t> </a:t>
            </a:r>
            <a:r>
              <a:rPr lang="en-US" sz="2600" u="sng" smtClean="0">
                <a:solidFill>
                  <a:srgbClr val="C00000"/>
                </a:solidFill>
              </a:rPr>
              <a:t>%</a:t>
            </a:r>
          </a:p>
          <a:p>
            <a:pPr>
              <a:buFont typeface="Wingdings" pitchFamily="2" charset="2"/>
              <a:buNone/>
            </a:pPr>
            <a:r>
              <a:rPr lang="en-US" sz="2600" smtClean="0"/>
              <a:t>The difference is….</a:t>
            </a:r>
            <a:r>
              <a:rPr lang="en-US" sz="2600" smtClean="0">
                <a:solidFill>
                  <a:srgbClr val="006600"/>
                </a:solidFill>
              </a:rPr>
              <a:t>	                                    </a:t>
            </a:r>
            <a:r>
              <a:rPr lang="en-US" sz="2600" smtClean="0">
                <a:solidFill>
                  <a:srgbClr val="C00000"/>
                </a:solidFill>
              </a:rPr>
              <a:t>32%</a:t>
            </a:r>
            <a:r>
              <a:rPr lang="en-US" sz="2600" smtClean="0">
                <a:solidFill>
                  <a:srgbClr val="006600"/>
                </a:solidFill>
              </a:rPr>
              <a:t>		</a:t>
            </a:r>
            <a:endParaRPr lang="en-US" sz="2600" smtClean="0">
              <a:solidFill>
                <a:srgbClr val="EF2E07"/>
              </a:solidFill>
            </a:endParaRPr>
          </a:p>
          <a:p>
            <a:pPr>
              <a:buFont typeface="Wingdings" pitchFamily="2" charset="2"/>
              <a:buNone/>
            </a:pPr>
            <a:endParaRPr lang="en-US" sz="2600" smtClean="0">
              <a:solidFill>
                <a:srgbClr val="006600"/>
              </a:solidFill>
            </a:endParaRPr>
          </a:p>
          <a:p>
            <a:pPr>
              <a:buFont typeface="Wingdings" pitchFamily="2" charset="2"/>
              <a:buNone/>
            </a:pPr>
            <a:r>
              <a:rPr lang="en-US" sz="2600" smtClean="0">
                <a:solidFill>
                  <a:srgbClr val="C00000"/>
                </a:solidFill>
              </a:rPr>
              <a:t>  32/13 = 2.6 years</a:t>
            </a:r>
          </a:p>
          <a:p>
            <a:pPr>
              <a:buFont typeface="Wingdings" pitchFamily="2" charset="2"/>
              <a:buNone/>
            </a:pPr>
            <a:r>
              <a:rPr lang="en-US" sz="2600" smtClean="0"/>
              <a:t>	(Estimation of - 2 ½ years behind…)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1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1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16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160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160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16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304800" y="228600"/>
            <a:ext cx="7924800" cy="1524000"/>
          </a:xfrm>
        </p:spPr>
        <p:txBody>
          <a:bodyPr/>
          <a:lstStyle/>
          <a:p>
            <a:pPr algn="ctr"/>
            <a:r>
              <a:rPr lang="en-US" u="sng" smtClean="0"/>
              <a:t>Results NOW  </a:t>
            </a:r>
            <a:r>
              <a:rPr lang="en-US" sz="2400" smtClean="0"/>
              <a:t>Mike Schmoker</a:t>
            </a:r>
            <a:endParaRPr lang="en-US" u="sng" smtClean="0"/>
          </a:p>
        </p:txBody>
      </p:sp>
      <p:sp>
        <p:nvSpPr>
          <p:cNvPr id="6147" name="Rectangle 3"/>
          <p:cNvSpPr>
            <a:spLocks noGrp="1" noChangeArrowheads="1"/>
          </p:cNvSpPr>
          <p:nvPr>
            <p:ph sz="quarter" idx="1"/>
          </p:nvPr>
        </p:nvSpPr>
        <p:spPr>
          <a:xfrm>
            <a:off x="1981200" y="5715000"/>
            <a:ext cx="4800600" cy="304800"/>
          </a:xfrm>
        </p:spPr>
        <p:txBody>
          <a:bodyPr>
            <a:normAutofit fontScale="25000" lnSpcReduction="20000"/>
          </a:bodyPr>
          <a:lstStyle/>
          <a:p>
            <a:pPr algn="ctr">
              <a:buFont typeface="Wingdings" pitchFamily="2" charset="2"/>
              <a:buNone/>
              <a:defRPr/>
            </a:pPr>
            <a:endParaRPr lang="en-US" i="1" dirty="0" smtClean="0">
              <a:latin typeface="Berlin Sans FB" pitchFamily="34" charset="0"/>
              <a:cs typeface="+mn-cs"/>
            </a:endParaRPr>
          </a:p>
          <a:p>
            <a:pPr algn="ctr">
              <a:buFont typeface="Wingdings" pitchFamily="2" charset="2"/>
              <a:buNone/>
              <a:defRPr/>
            </a:pPr>
            <a:r>
              <a:rPr lang="en-US" dirty="0" smtClean="0">
                <a:cs typeface="+mn-cs"/>
              </a:rPr>
              <a:t> </a:t>
            </a:r>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endParaRPr lang="en-US" sz="1400" dirty="0" smtClean="0"/>
          </a:p>
          <a:p>
            <a:pPr lvl="3">
              <a:buFontTx/>
              <a:buNone/>
              <a:defRPr/>
            </a:pPr>
            <a:r>
              <a:rPr lang="en-US" sz="1400" dirty="0" smtClean="0"/>
              <a:t>Vincent </a:t>
            </a:r>
            <a:r>
              <a:rPr lang="en-US" sz="1400" dirty="0" err="1" smtClean="0"/>
              <a:t>Ferrandino</a:t>
            </a:r>
            <a:r>
              <a:rPr lang="en-US" sz="1400" dirty="0" smtClean="0"/>
              <a:t> and Gerald </a:t>
            </a:r>
            <a:r>
              <a:rPr lang="en-US" sz="1400" dirty="0" err="1" smtClean="0"/>
              <a:t>Tirozzi</a:t>
            </a:r>
            <a:endParaRPr lang="en-US" sz="1400" dirty="0" smtClean="0"/>
          </a:p>
          <a:p>
            <a:pPr lvl="3">
              <a:buFontTx/>
              <a:buNone/>
              <a:defRPr/>
            </a:pPr>
            <a:endParaRPr lang="en-US" dirty="0" smtClean="0"/>
          </a:p>
        </p:txBody>
      </p:sp>
      <p:sp>
        <p:nvSpPr>
          <p:cNvPr id="5" name="Rectangle 2"/>
          <p:cNvSpPr txBox="1">
            <a:spLocks noRot="1" noChangeArrowheads="1"/>
          </p:cNvSpPr>
          <p:nvPr/>
        </p:nvSpPr>
        <p:spPr bwMode="auto">
          <a:xfrm>
            <a:off x="838200" y="457200"/>
            <a:ext cx="7772400" cy="9906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chemeClr val="bg1"/>
                </a:solidFill>
                <a:latin typeface="+mj-lt"/>
                <a:ea typeface="+mj-ea"/>
                <a:cs typeface="+mj-cs"/>
              </a:rPr>
              <a:t>What We Know</a:t>
            </a:r>
          </a:p>
        </p:txBody>
      </p:sp>
      <p:pic>
        <p:nvPicPr>
          <p:cNvPr id="25604" name="Picture 4" descr="C:\Documents and Settings\acloninger\Local Settings\Temporary Internet Files\Content.IE5\GH6D61U3\MC900014252[1].wmf"/>
          <p:cNvPicPr>
            <a:picLocks noChangeAspect="1" noChangeArrowheads="1"/>
          </p:cNvPicPr>
          <p:nvPr/>
        </p:nvPicPr>
        <p:blipFill>
          <a:blip r:embed="rId3"/>
          <a:srcRect/>
          <a:stretch>
            <a:fillRect/>
          </a:stretch>
        </p:blipFill>
        <p:spPr bwMode="auto">
          <a:xfrm>
            <a:off x="0" y="1524000"/>
            <a:ext cx="9144000" cy="5334000"/>
          </a:xfrm>
          <a:prstGeom prst="rect">
            <a:avLst/>
          </a:prstGeom>
          <a:noFill/>
          <a:ln w="9525">
            <a:noFill/>
            <a:miter lim="800000"/>
            <a:headEnd/>
            <a:tailEnd/>
          </a:ln>
        </p:spPr>
      </p:pic>
      <p:sp>
        <p:nvSpPr>
          <p:cNvPr id="25605" name="Rectangle 11"/>
          <p:cNvSpPr>
            <a:spLocks noChangeArrowheads="1"/>
          </p:cNvSpPr>
          <p:nvPr/>
        </p:nvSpPr>
        <p:spPr bwMode="auto">
          <a:xfrm>
            <a:off x="914400" y="3124200"/>
            <a:ext cx="2514600" cy="3170238"/>
          </a:xfrm>
          <a:prstGeom prst="rect">
            <a:avLst/>
          </a:prstGeom>
          <a:solidFill>
            <a:srgbClr val="0070C0"/>
          </a:solidFill>
          <a:ln w="9525">
            <a:noFill/>
            <a:miter lim="800000"/>
            <a:headEnd/>
            <a:tailEnd/>
          </a:ln>
        </p:spPr>
        <p:txBody>
          <a:bodyPr>
            <a:spAutoFit/>
          </a:bodyPr>
          <a:lstStyle/>
          <a:p>
            <a:r>
              <a:rPr lang="en-US" sz="2000" b="1">
                <a:solidFill>
                  <a:schemeClr val="bg1"/>
                </a:solidFill>
              </a:rPr>
              <a:t>What’s the number one reason students are retained, assigned to special education, given long-term remedial services, and fail to graduate from high school?</a:t>
            </a:r>
          </a:p>
        </p:txBody>
      </p:sp>
      <p:sp>
        <p:nvSpPr>
          <p:cNvPr id="13" name="Rectangle 12"/>
          <p:cNvSpPr>
            <a:spLocks noChangeArrowheads="1"/>
          </p:cNvSpPr>
          <p:nvPr/>
        </p:nvSpPr>
        <p:spPr bwMode="auto">
          <a:xfrm>
            <a:off x="5562600" y="2057400"/>
            <a:ext cx="2743200" cy="923925"/>
          </a:xfrm>
          <a:prstGeom prst="rect">
            <a:avLst/>
          </a:prstGeom>
          <a:solidFill>
            <a:srgbClr val="FF0000"/>
          </a:solidFill>
          <a:ln w="9525">
            <a:noFill/>
            <a:miter lim="800000"/>
            <a:headEnd/>
            <a:tailEnd/>
          </a:ln>
        </p:spPr>
        <p:txBody>
          <a:bodyPr>
            <a:spAutoFit/>
          </a:bodyPr>
          <a:lstStyle/>
          <a:p>
            <a:pPr algn="ctr"/>
            <a:r>
              <a:rPr lang="en-US" b="1">
                <a:solidFill>
                  <a:schemeClr val="bg1"/>
                </a:solidFill>
              </a:rPr>
              <a:t>Underdeveloped literacy </a:t>
            </a:r>
          </a:p>
          <a:p>
            <a:pPr algn="ctr"/>
            <a:r>
              <a:rPr lang="en-US" b="1">
                <a:solidFill>
                  <a:schemeClr val="bg1"/>
                </a:solidFill>
              </a:rPr>
              <a:t>skills                            </a:t>
            </a:r>
          </a:p>
        </p:txBody>
      </p:sp>
      <p:pic>
        <p:nvPicPr>
          <p:cNvPr id="25607" name="Picture 2" descr="C:\Documents and Settings\acloninger\Local Settings\Temporary Internet Files\Content.IE5\8PU74X67\MP900448452[1].jpg"/>
          <p:cNvPicPr>
            <a:picLocks noChangeAspect="1" noChangeArrowheads="1"/>
          </p:cNvPicPr>
          <p:nvPr/>
        </p:nvPicPr>
        <p:blipFill>
          <a:blip r:embed="rId4"/>
          <a:srcRect/>
          <a:stretch>
            <a:fillRect/>
          </a:stretch>
        </p:blipFill>
        <p:spPr bwMode="auto">
          <a:xfrm>
            <a:off x="8194675" y="5943600"/>
            <a:ext cx="728663"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idx="4294967295"/>
          </p:nvPr>
        </p:nvSpPr>
        <p:spPr>
          <a:xfrm>
            <a:off x="0" y="0"/>
            <a:ext cx="7772400" cy="990600"/>
          </a:xfrm>
        </p:spPr>
        <p:txBody>
          <a:bodyPr/>
          <a:lstStyle/>
          <a:p>
            <a:pPr algn="ctr"/>
            <a:r>
              <a:rPr lang="en-US" i="1" smtClean="0">
                <a:solidFill>
                  <a:schemeClr val="tx1"/>
                </a:solidFill>
              </a:rPr>
              <a:t>Utilizing Kennewick Formula</a:t>
            </a:r>
          </a:p>
        </p:txBody>
      </p:sp>
      <p:sp>
        <p:nvSpPr>
          <p:cNvPr id="283651" name="Rectangle 3"/>
          <p:cNvSpPr>
            <a:spLocks noGrp="1" noChangeArrowheads="1"/>
          </p:cNvSpPr>
          <p:nvPr>
            <p:ph type="body" idx="4294967295"/>
          </p:nvPr>
        </p:nvSpPr>
        <p:spPr>
          <a:xfrm>
            <a:off x="304800" y="1219200"/>
            <a:ext cx="8686800" cy="5053013"/>
          </a:xfrm>
        </p:spPr>
        <p:txBody>
          <a:bodyPr/>
          <a:lstStyle/>
          <a:p>
            <a:pPr>
              <a:lnSpc>
                <a:spcPct val="80000"/>
              </a:lnSpc>
            </a:pPr>
            <a:r>
              <a:rPr lang="en-US" sz="2200" smtClean="0"/>
              <a:t>Daily minutes required for annual 4</a:t>
            </a:r>
            <a:r>
              <a:rPr lang="en-US" sz="2200" baseline="30000" smtClean="0"/>
              <a:t>th</a:t>
            </a:r>
            <a:r>
              <a:rPr lang="en-US" sz="2200" smtClean="0"/>
              <a:t>  grade</a:t>
            </a:r>
            <a:r>
              <a:rPr lang="en-US" sz="2200" smtClean="0">
                <a:solidFill>
                  <a:srgbClr val="006600"/>
                </a:solidFill>
              </a:rPr>
              <a:t>              </a:t>
            </a:r>
            <a:r>
              <a:rPr lang="en-US" sz="2200" smtClean="0">
                <a:solidFill>
                  <a:srgbClr val="C00000"/>
                </a:solidFill>
              </a:rPr>
              <a:t>80</a:t>
            </a:r>
            <a:r>
              <a:rPr lang="en-US" sz="2200" smtClean="0">
                <a:solidFill>
                  <a:srgbClr val="FFFF00"/>
                </a:solidFill>
              </a:rPr>
              <a:t> </a:t>
            </a:r>
            <a:r>
              <a:rPr lang="en-US" sz="2200" smtClean="0">
                <a:solidFill>
                  <a:srgbClr val="C00000"/>
                </a:solidFill>
              </a:rPr>
              <a:t>minutes</a:t>
            </a:r>
          </a:p>
          <a:p>
            <a:pPr>
              <a:lnSpc>
                <a:spcPct val="80000"/>
              </a:lnSpc>
            </a:pPr>
            <a:r>
              <a:rPr lang="en-US" sz="2200" smtClean="0"/>
              <a:t>Daily minutes required for annual 5</a:t>
            </a:r>
            <a:r>
              <a:rPr lang="en-US" sz="2200" baseline="30000" smtClean="0"/>
              <a:t>th</a:t>
            </a:r>
            <a:r>
              <a:rPr lang="en-US" sz="2200" smtClean="0"/>
              <a:t> grade growth</a:t>
            </a:r>
            <a:r>
              <a:rPr lang="en-US" sz="2200" smtClean="0">
                <a:solidFill>
                  <a:srgbClr val="006600"/>
                </a:solidFill>
              </a:rPr>
              <a:t>   </a:t>
            </a:r>
            <a:r>
              <a:rPr lang="en-US" sz="2200" smtClean="0">
                <a:solidFill>
                  <a:srgbClr val="C00000"/>
                </a:solidFill>
              </a:rPr>
              <a:t>80</a:t>
            </a:r>
            <a:r>
              <a:rPr lang="en-US" sz="2200" smtClean="0">
                <a:solidFill>
                  <a:srgbClr val="FFFF00"/>
                </a:solidFill>
              </a:rPr>
              <a:t> </a:t>
            </a:r>
            <a:r>
              <a:rPr lang="en-US" sz="2200" smtClean="0">
                <a:solidFill>
                  <a:srgbClr val="C00000"/>
                </a:solidFill>
              </a:rPr>
              <a:t>minutes</a:t>
            </a:r>
          </a:p>
          <a:p>
            <a:pPr>
              <a:lnSpc>
                <a:spcPct val="80000"/>
              </a:lnSpc>
            </a:pPr>
            <a:r>
              <a:rPr lang="en-US" sz="2200" smtClean="0"/>
              <a:t>Additional daily minutes to make the 2 ½  additional</a:t>
            </a:r>
          </a:p>
          <a:p>
            <a:pPr>
              <a:lnSpc>
                <a:spcPct val="80000"/>
              </a:lnSpc>
              <a:buFont typeface="Wingdings" pitchFamily="2" charset="2"/>
              <a:buNone/>
            </a:pPr>
            <a:r>
              <a:rPr lang="en-US" sz="2200" smtClean="0">
                <a:solidFill>
                  <a:srgbClr val="006600"/>
                </a:solidFill>
              </a:rPr>
              <a:t>         </a:t>
            </a:r>
            <a:r>
              <a:rPr lang="en-US" sz="2200" smtClean="0"/>
              <a:t>years of growth (80+80+40)</a:t>
            </a:r>
            <a:r>
              <a:rPr lang="en-US" sz="2200" smtClean="0">
                <a:solidFill>
                  <a:srgbClr val="006600"/>
                </a:solidFill>
              </a:rPr>
              <a:t>		             </a:t>
            </a:r>
            <a:r>
              <a:rPr lang="en-US" sz="2200" smtClean="0">
                <a:solidFill>
                  <a:srgbClr val="C00000"/>
                </a:solidFill>
              </a:rPr>
              <a:t>+</a:t>
            </a:r>
            <a:r>
              <a:rPr lang="en-US" sz="2200" u="sng" smtClean="0">
                <a:solidFill>
                  <a:srgbClr val="FFFF00"/>
                </a:solidFill>
              </a:rPr>
              <a:t> </a:t>
            </a:r>
            <a:r>
              <a:rPr lang="en-US" sz="2200" u="sng" smtClean="0">
                <a:solidFill>
                  <a:srgbClr val="C00000"/>
                </a:solidFill>
              </a:rPr>
              <a:t>200</a:t>
            </a:r>
            <a:r>
              <a:rPr lang="en-US" sz="2200" u="sng" smtClean="0">
                <a:solidFill>
                  <a:srgbClr val="FFFF00"/>
                </a:solidFill>
              </a:rPr>
              <a:t> </a:t>
            </a:r>
            <a:r>
              <a:rPr lang="en-US" sz="2200" u="sng" smtClean="0">
                <a:solidFill>
                  <a:srgbClr val="C00000"/>
                </a:solidFill>
              </a:rPr>
              <a:t>minutes</a:t>
            </a:r>
          </a:p>
          <a:p>
            <a:pPr>
              <a:lnSpc>
                <a:spcPct val="80000"/>
              </a:lnSpc>
              <a:buFont typeface="Wingdings" pitchFamily="2" charset="2"/>
              <a:buNone/>
            </a:pPr>
            <a:r>
              <a:rPr lang="en-US" sz="2200" smtClean="0"/>
              <a:t>TOTAL fourth and fifth grade daily minutes…………</a:t>
            </a:r>
            <a:r>
              <a:rPr lang="en-US" sz="2200" smtClean="0">
                <a:solidFill>
                  <a:srgbClr val="006600"/>
                </a:solidFill>
              </a:rPr>
              <a:t>    </a:t>
            </a:r>
            <a:r>
              <a:rPr lang="en-US" sz="2200" smtClean="0">
                <a:solidFill>
                  <a:srgbClr val="C00000"/>
                </a:solidFill>
              </a:rPr>
              <a:t>360</a:t>
            </a:r>
            <a:r>
              <a:rPr lang="en-US" sz="2200" smtClean="0">
                <a:solidFill>
                  <a:srgbClr val="FFFF00"/>
                </a:solidFill>
              </a:rPr>
              <a:t> </a:t>
            </a:r>
            <a:r>
              <a:rPr lang="en-US" sz="2200" smtClean="0">
                <a:solidFill>
                  <a:srgbClr val="C00000"/>
                </a:solidFill>
              </a:rPr>
              <a:t>minutes</a:t>
            </a:r>
          </a:p>
          <a:p>
            <a:pPr>
              <a:lnSpc>
                <a:spcPct val="80000"/>
              </a:lnSpc>
              <a:buFont typeface="Wingdings" pitchFamily="2" charset="2"/>
              <a:buNone/>
            </a:pPr>
            <a:endParaRPr lang="en-US" sz="2200" smtClean="0">
              <a:solidFill>
                <a:srgbClr val="006600"/>
              </a:solidFill>
            </a:endParaRPr>
          </a:p>
          <a:p>
            <a:pPr>
              <a:lnSpc>
                <a:spcPct val="80000"/>
              </a:lnSpc>
              <a:buFont typeface="Wingdings" pitchFamily="2" charset="2"/>
              <a:buNone/>
            </a:pPr>
            <a:endParaRPr lang="en-US" sz="800" smtClean="0">
              <a:solidFill>
                <a:srgbClr val="006600"/>
              </a:solidFill>
            </a:endParaRPr>
          </a:p>
          <a:p>
            <a:pPr>
              <a:lnSpc>
                <a:spcPct val="80000"/>
              </a:lnSpc>
              <a:buFont typeface="Wingdings" pitchFamily="2" charset="2"/>
              <a:buNone/>
            </a:pPr>
            <a:r>
              <a:rPr lang="en-US" sz="2200" smtClean="0"/>
              <a:t>Dividing the instructional time equally between fourth and fifth grade</a:t>
            </a:r>
          </a:p>
          <a:p>
            <a:pPr>
              <a:lnSpc>
                <a:spcPct val="80000"/>
              </a:lnSpc>
              <a:buFont typeface="Wingdings" pitchFamily="2" charset="2"/>
              <a:buNone/>
            </a:pPr>
            <a:r>
              <a:rPr lang="en-US" sz="2200" smtClean="0"/>
              <a:t>2 years/360 minutes =180 minutes daily</a:t>
            </a:r>
          </a:p>
          <a:p>
            <a:pPr>
              <a:lnSpc>
                <a:spcPct val="80000"/>
              </a:lnSpc>
              <a:buFont typeface="Wingdings" pitchFamily="2" charset="2"/>
              <a:buNone/>
            </a:pPr>
            <a:endParaRPr lang="en-US" sz="800" smtClean="0"/>
          </a:p>
          <a:p>
            <a:pPr>
              <a:lnSpc>
                <a:spcPct val="80000"/>
              </a:lnSpc>
              <a:buFont typeface="Wingdings" pitchFamily="2" charset="2"/>
              <a:buNone/>
            </a:pPr>
            <a:endParaRPr lang="en-US" sz="2200" smtClean="0"/>
          </a:p>
          <a:p>
            <a:pPr>
              <a:lnSpc>
                <a:spcPct val="80000"/>
              </a:lnSpc>
              <a:buFont typeface="Wingdings" pitchFamily="2" charset="2"/>
              <a:buNone/>
            </a:pPr>
            <a:r>
              <a:rPr lang="en-US" sz="2200" smtClean="0"/>
              <a:t>     Shows that </a:t>
            </a:r>
            <a:r>
              <a:rPr lang="en-US" sz="2200" smtClean="0">
                <a:solidFill>
                  <a:srgbClr val="C00000"/>
                </a:solidFill>
              </a:rPr>
              <a:t>John</a:t>
            </a:r>
            <a:r>
              <a:rPr lang="en-US" sz="2200" smtClean="0">
                <a:solidFill>
                  <a:srgbClr val="FFFF00"/>
                </a:solidFill>
              </a:rPr>
              <a:t> </a:t>
            </a:r>
            <a:r>
              <a:rPr lang="en-US" sz="2200" smtClean="0">
                <a:solidFill>
                  <a:srgbClr val="C00000"/>
                </a:solidFill>
              </a:rPr>
              <a:t>needs</a:t>
            </a:r>
            <a:r>
              <a:rPr lang="en-US" sz="2200" smtClean="0">
                <a:solidFill>
                  <a:srgbClr val="FFFF00"/>
                </a:solidFill>
              </a:rPr>
              <a:t> </a:t>
            </a:r>
            <a:r>
              <a:rPr lang="en-US" sz="2200" smtClean="0">
                <a:solidFill>
                  <a:srgbClr val="C00000"/>
                </a:solidFill>
              </a:rPr>
              <a:t>180</a:t>
            </a:r>
            <a:r>
              <a:rPr lang="en-US" sz="2200" smtClean="0">
                <a:solidFill>
                  <a:srgbClr val="FFFF00"/>
                </a:solidFill>
              </a:rPr>
              <a:t> </a:t>
            </a:r>
            <a:r>
              <a:rPr lang="en-US" sz="2200" smtClean="0">
                <a:solidFill>
                  <a:srgbClr val="C00000"/>
                </a:solidFill>
              </a:rPr>
              <a:t>minutes</a:t>
            </a:r>
            <a:r>
              <a:rPr lang="en-US" sz="2200" smtClean="0">
                <a:solidFill>
                  <a:srgbClr val="FFFF00"/>
                </a:solidFill>
              </a:rPr>
              <a:t> </a:t>
            </a:r>
            <a:r>
              <a:rPr lang="en-US" sz="2200" smtClean="0">
                <a:solidFill>
                  <a:srgbClr val="C00000"/>
                </a:solidFill>
              </a:rPr>
              <a:t>of</a:t>
            </a:r>
            <a:r>
              <a:rPr lang="en-US" sz="2200" smtClean="0">
                <a:solidFill>
                  <a:srgbClr val="FFFF00"/>
                </a:solidFill>
              </a:rPr>
              <a:t> </a:t>
            </a:r>
            <a:r>
              <a:rPr lang="en-US" sz="2200" smtClean="0">
                <a:solidFill>
                  <a:srgbClr val="C00000"/>
                </a:solidFill>
              </a:rPr>
              <a:t>direct</a:t>
            </a:r>
            <a:r>
              <a:rPr lang="en-US" sz="2200" smtClean="0">
                <a:solidFill>
                  <a:srgbClr val="FFFF00"/>
                </a:solidFill>
              </a:rPr>
              <a:t> </a:t>
            </a:r>
            <a:r>
              <a:rPr lang="en-US" sz="2200" smtClean="0">
                <a:solidFill>
                  <a:srgbClr val="C00000"/>
                </a:solidFill>
              </a:rPr>
              <a:t>reading</a:t>
            </a:r>
            <a:r>
              <a:rPr lang="en-US" sz="2200" smtClean="0">
                <a:solidFill>
                  <a:srgbClr val="FFFF00"/>
                </a:solidFill>
              </a:rPr>
              <a:t> </a:t>
            </a:r>
            <a:r>
              <a:rPr lang="en-US" sz="2200" smtClean="0">
                <a:solidFill>
                  <a:srgbClr val="C00000"/>
                </a:solidFill>
              </a:rPr>
              <a:t>instruction</a:t>
            </a:r>
            <a:r>
              <a:rPr lang="en-US" sz="2200" smtClean="0">
                <a:solidFill>
                  <a:srgbClr val="FFFF00"/>
                </a:solidFill>
              </a:rPr>
              <a:t> </a:t>
            </a:r>
            <a:r>
              <a:rPr lang="en-US" sz="2200" smtClean="0">
                <a:solidFill>
                  <a:srgbClr val="C00000"/>
                </a:solidFill>
              </a:rPr>
              <a:t>in</a:t>
            </a:r>
            <a:r>
              <a:rPr lang="en-US" sz="2200" smtClean="0">
                <a:solidFill>
                  <a:srgbClr val="EF2E07"/>
                </a:solidFill>
              </a:rPr>
              <a:t> </a:t>
            </a:r>
            <a:r>
              <a:rPr lang="en-US" sz="2200" smtClean="0">
                <a:solidFill>
                  <a:srgbClr val="C00000"/>
                </a:solidFill>
              </a:rPr>
              <a:t>both</a:t>
            </a:r>
            <a:r>
              <a:rPr lang="en-US" sz="2200" smtClean="0">
                <a:solidFill>
                  <a:srgbClr val="FFFF00"/>
                </a:solidFill>
              </a:rPr>
              <a:t> </a:t>
            </a:r>
            <a:r>
              <a:rPr lang="en-US" sz="2200" smtClean="0">
                <a:solidFill>
                  <a:srgbClr val="C00000"/>
                </a:solidFill>
              </a:rPr>
              <a:t>fourth</a:t>
            </a:r>
            <a:r>
              <a:rPr lang="en-US" sz="2200" smtClean="0">
                <a:solidFill>
                  <a:srgbClr val="FFFF00"/>
                </a:solidFill>
              </a:rPr>
              <a:t> </a:t>
            </a:r>
            <a:r>
              <a:rPr lang="en-US" sz="2200" smtClean="0">
                <a:solidFill>
                  <a:srgbClr val="C00000"/>
                </a:solidFill>
              </a:rPr>
              <a:t>and</a:t>
            </a:r>
            <a:r>
              <a:rPr lang="en-US" sz="2200" smtClean="0">
                <a:solidFill>
                  <a:srgbClr val="FFFF00"/>
                </a:solidFill>
              </a:rPr>
              <a:t> </a:t>
            </a:r>
            <a:r>
              <a:rPr lang="en-US" sz="2200" smtClean="0">
                <a:solidFill>
                  <a:srgbClr val="C00000"/>
                </a:solidFill>
              </a:rPr>
              <a:t>fifth</a:t>
            </a:r>
            <a:r>
              <a:rPr lang="en-US" sz="2200" smtClean="0">
                <a:solidFill>
                  <a:srgbClr val="FFFF00"/>
                </a:solidFill>
              </a:rPr>
              <a:t> </a:t>
            </a:r>
            <a:r>
              <a:rPr lang="en-US" sz="2200" smtClean="0">
                <a:solidFill>
                  <a:srgbClr val="C00000"/>
                </a:solidFill>
              </a:rPr>
              <a:t>grades</a:t>
            </a:r>
            <a:r>
              <a:rPr lang="en-US" sz="2200" smtClean="0"/>
              <a:t> to reach the 50% by the end of the fifth grade school year</a:t>
            </a:r>
          </a:p>
          <a:p>
            <a:pPr>
              <a:lnSpc>
                <a:spcPct val="80000"/>
              </a:lnSpc>
              <a:buFont typeface="Wingdings" pitchFamily="2" charset="2"/>
              <a:buNone/>
            </a:pPr>
            <a:endParaRPr lang="en-US" sz="2200" smtClean="0"/>
          </a:p>
          <a:p>
            <a:pPr>
              <a:lnSpc>
                <a:spcPct val="80000"/>
              </a:lnSpc>
            </a:pPr>
            <a:endParaRPr lang="en-US" sz="2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36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36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36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365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365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3651">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3651">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365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838200" y="228600"/>
            <a:ext cx="7467600" cy="1020763"/>
          </a:xfrm>
          <a:solidFill>
            <a:srgbClr val="00B050"/>
          </a:solidFill>
          <a:ln w="76200">
            <a:solidFill>
              <a:srgbClr val="FFFF00"/>
            </a:solidFill>
          </a:ln>
        </p:spPr>
        <p:txBody>
          <a:bodyPr/>
          <a:lstStyle/>
          <a:p>
            <a:pPr algn="ctr">
              <a:defRPr/>
            </a:pPr>
            <a:r>
              <a:rPr lang="en-US" sz="4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Improving</a:t>
            </a:r>
            <a:r>
              <a:rPr lang="en-US" sz="4400" dirty="0" smtClean="0">
                <a:cs typeface="+mj-cs"/>
              </a:rPr>
              <a:t> </a:t>
            </a:r>
            <a:r>
              <a:rPr lang="en-US" sz="4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Outcomes</a:t>
            </a:r>
            <a:endParaRPr lang="en-US" sz="4400" dirty="0" smtClean="0">
              <a:cs typeface="+mj-cs"/>
            </a:endParaRPr>
          </a:p>
        </p:txBody>
      </p:sp>
      <p:graphicFrame>
        <p:nvGraphicFramePr>
          <p:cNvPr id="4" name="Diagram 3"/>
          <p:cNvGraphicFramePr/>
          <p:nvPr/>
        </p:nvGraphicFramePr>
        <p:xfrm>
          <a:off x="685800" y="1447800"/>
          <a:ext cx="77724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3491" name="TextBox 4"/>
          <p:cNvSpPr txBox="1">
            <a:spLocks noChangeArrowheads="1"/>
          </p:cNvSpPr>
          <p:nvPr/>
        </p:nvSpPr>
        <p:spPr bwMode="auto">
          <a:xfrm>
            <a:off x="5486400" y="6248400"/>
            <a:ext cx="1905000" cy="369888"/>
          </a:xfrm>
          <a:prstGeom prst="rect">
            <a:avLst/>
          </a:prstGeom>
          <a:noFill/>
          <a:ln w="9525">
            <a:noFill/>
            <a:miter lim="800000"/>
            <a:headEnd/>
            <a:tailEnd/>
          </a:ln>
        </p:spPr>
        <p:txBody>
          <a:bodyPr>
            <a:spAutoFit/>
          </a:bodyPr>
          <a:lstStyle/>
          <a:p>
            <a:r>
              <a:rPr lang="en-US"/>
              <a:t>Fixsen (2010)</a:t>
            </a:r>
          </a:p>
        </p:txBody>
      </p:sp>
      <p:pic>
        <p:nvPicPr>
          <p:cNvPr id="63492" name="Picture 2" descr="C:\Documents and Settings\acloninger\Local Settings\Temporary Internet Files\Content.IE5\8PU74X67\MP900448452[1].jpg"/>
          <p:cNvPicPr>
            <a:picLocks noChangeAspect="1" noChangeArrowheads="1"/>
          </p:cNvPicPr>
          <p:nvPr/>
        </p:nvPicPr>
        <p:blipFill>
          <a:blip r:embed="rId8"/>
          <a:srcRect/>
          <a:stretch>
            <a:fillRect/>
          </a:stretch>
        </p:blipFill>
        <p:spPr bwMode="auto">
          <a:xfrm>
            <a:off x="6934200" y="3124200"/>
            <a:ext cx="1274763" cy="106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ext Box 2"/>
          <p:cNvSpPr txBox="1">
            <a:spLocks noChangeArrowheads="1"/>
          </p:cNvSpPr>
          <p:nvPr/>
        </p:nvSpPr>
        <p:spPr bwMode="auto">
          <a:xfrm>
            <a:off x="6096000" y="6400800"/>
            <a:ext cx="2895600" cy="336550"/>
          </a:xfrm>
          <a:prstGeom prst="rect">
            <a:avLst/>
          </a:prstGeom>
          <a:noFill/>
          <a:ln w="9525">
            <a:noFill/>
            <a:miter lim="800000"/>
            <a:headEnd/>
            <a:tailEnd/>
          </a:ln>
        </p:spPr>
        <p:txBody>
          <a:bodyPr>
            <a:spAutoFit/>
          </a:bodyPr>
          <a:lstStyle/>
          <a:p>
            <a:pPr>
              <a:spcBef>
                <a:spcPct val="50000"/>
              </a:spcBef>
            </a:pPr>
            <a:r>
              <a:rPr lang="en-US" sz="1600" b="1">
                <a:solidFill>
                  <a:srgbClr val="001574"/>
                </a:solidFill>
              </a:rPr>
              <a:t>© Fixsen &amp; Blase, 2007</a:t>
            </a:r>
          </a:p>
        </p:txBody>
      </p:sp>
      <p:sp>
        <p:nvSpPr>
          <p:cNvPr id="65538" name="AutoShape 4"/>
          <p:cNvSpPr>
            <a:spLocks noChangeArrowheads="1"/>
          </p:cNvSpPr>
          <p:nvPr/>
        </p:nvSpPr>
        <p:spPr bwMode="auto">
          <a:xfrm>
            <a:off x="4343400" y="1295400"/>
            <a:ext cx="152400" cy="609600"/>
          </a:xfrm>
          <a:prstGeom prst="upArrow">
            <a:avLst>
              <a:gd name="adj1" fmla="val 50000"/>
              <a:gd name="adj2" fmla="val 100000"/>
            </a:avLst>
          </a:prstGeom>
          <a:solidFill>
            <a:srgbClr val="D57604"/>
          </a:solidFill>
          <a:ln w="9525">
            <a:solidFill>
              <a:srgbClr val="001574"/>
            </a:solidFill>
            <a:miter lim="800000"/>
            <a:headEnd/>
            <a:tailEnd/>
          </a:ln>
        </p:spPr>
        <p:txBody>
          <a:bodyPr vert="eaVert" wrap="none" anchor="ctr"/>
          <a:lstStyle/>
          <a:p>
            <a:endParaRPr lang="en-US"/>
          </a:p>
        </p:txBody>
      </p:sp>
      <p:sp>
        <p:nvSpPr>
          <p:cNvPr id="18437" name="Text Box 7"/>
          <p:cNvSpPr txBox="1">
            <a:spLocks noChangeArrowheads="1"/>
          </p:cNvSpPr>
          <p:nvPr/>
        </p:nvSpPr>
        <p:spPr bwMode="auto">
          <a:xfrm>
            <a:off x="3276600" y="4100513"/>
            <a:ext cx="2362200" cy="822325"/>
          </a:xfrm>
          <a:prstGeom prst="rect">
            <a:avLst/>
          </a:prstGeom>
          <a:noFill/>
          <a:ln w="9525">
            <a:noFill/>
            <a:miter lim="800000"/>
            <a:headEnd/>
            <a:tailEnd/>
          </a:ln>
        </p:spPr>
        <p:txBody>
          <a:bodyPr>
            <a:spAutoFit/>
          </a:bodyPr>
          <a:lstStyle/>
          <a:p>
            <a:pPr algn="ctr">
              <a:spcBef>
                <a:spcPct val="50000"/>
              </a:spcBef>
            </a:pPr>
            <a:r>
              <a:rPr lang="en-US" sz="2400" b="1">
                <a:solidFill>
                  <a:srgbClr val="D57604"/>
                </a:solidFill>
              </a:rPr>
              <a:t>Integrated &amp; Compensatory</a:t>
            </a:r>
          </a:p>
        </p:txBody>
      </p:sp>
      <p:sp>
        <p:nvSpPr>
          <p:cNvPr id="65540" name="Line 10"/>
          <p:cNvSpPr>
            <a:spLocks noChangeShapeType="1"/>
          </p:cNvSpPr>
          <p:nvPr/>
        </p:nvSpPr>
        <p:spPr bwMode="auto">
          <a:xfrm flipH="1">
            <a:off x="2133600" y="2424113"/>
            <a:ext cx="2286000" cy="3276600"/>
          </a:xfrm>
          <a:prstGeom prst="line">
            <a:avLst/>
          </a:prstGeom>
          <a:noFill/>
          <a:ln w="9525">
            <a:solidFill>
              <a:schemeClr val="tx1"/>
            </a:solidFill>
            <a:round/>
            <a:headEnd/>
            <a:tailEnd/>
          </a:ln>
        </p:spPr>
        <p:txBody>
          <a:bodyPr/>
          <a:lstStyle/>
          <a:p>
            <a:endParaRPr lang="en-US"/>
          </a:p>
        </p:txBody>
      </p:sp>
      <p:sp>
        <p:nvSpPr>
          <p:cNvPr id="65541" name="Line 12"/>
          <p:cNvSpPr>
            <a:spLocks noChangeShapeType="1"/>
          </p:cNvSpPr>
          <p:nvPr/>
        </p:nvSpPr>
        <p:spPr bwMode="auto">
          <a:xfrm>
            <a:off x="4419600" y="2439988"/>
            <a:ext cx="2362200" cy="3276600"/>
          </a:xfrm>
          <a:prstGeom prst="line">
            <a:avLst/>
          </a:prstGeom>
          <a:noFill/>
          <a:ln w="9525">
            <a:solidFill>
              <a:schemeClr val="tx1"/>
            </a:solidFill>
            <a:round/>
            <a:headEnd/>
            <a:tailEnd/>
          </a:ln>
        </p:spPr>
        <p:txBody>
          <a:bodyPr/>
          <a:lstStyle/>
          <a:p>
            <a:endParaRPr lang="en-US"/>
          </a:p>
        </p:txBody>
      </p:sp>
      <p:sp>
        <p:nvSpPr>
          <p:cNvPr id="65542" name="Line 13"/>
          <p:cNvSpPr>
            <a:spLocks noChangeShapeType="1"/>
          </p:cNvSpPr>
          <p:nvPr/>
        </p:nvSpPr>
        <p:spPr bwMode="auto">
          <a:xfrm>
            <a:off x="2133600" y="5716588"/>
            <a:ext cx="4648200" cy="0"/>
          </a:xfrm>
          <a:prstGeom prst="line">
            <a:avLst/>
          </a:prstGeom>
          <a:noFill/>
          <a:ln w="9525">
            <a:solidFill>
              <a:schemeClr val="tx1"/>
            </a:solidFill>
            <a:round/>
            <a:headEnd/>
            <a:tailEnd/>
          </a:ln>
        </p:spPr>
        <p:txBody>
          <a:bodyPr/>
          <a:lstStyle/>
          <a:p>
            <a:endParaRPr lang="en-US"/>
          </a:p>
        </p:txBody>
      </p:sp>
      <p:grpSp>
        <p:nvGrpSpPr>
          <p:cNvPr id="65543" name="Group 26"/>
          <p:cNvGrpSpPr>
            <a:grpSpLocks/>
          </p:cNvGrpSpPr>
          <p:nvPr/>
        </p:nvGrpSpPr>
        <p:grpSpPr bwMode="auto">
          <a:xfrm>
            <a:off x="0" y="1814513"/>
            <a:ext cx="6324600" cy="3444875"/>
            <a:chOff x="0" y="1143"/>
            <a:chExt cx="3984" cy="2170"/>
          </a:xfrm>
        </p:grpSpPr>
        <p:sp>
          <p:nvSpPr>
            <p:cNvPr id="65554" name="Text Box 14"/>
            <p:cNvSpPr txBox="1">
              <a:spLocks noChangeArrowheads="1"/>
            </p:cNvSpPr>
            <p:nvPr/>
          </p:nvSpPr>
          <p:spPr bwMode="auto">
            <a:xfrm>
              <a:off x="1584" y="1143"/>
              <a:ext cx="2400" cy="442"/>
            </a:xfrm>
            <a:prstGeom prst="rect">
              <a:avLst/>
            </a:prstGeom>
            <a:noFill/>
            <a:ln w="9525">
              <a:noFill/>
              <a:miter lim="800000"/>
              <a:headEnd/>
              <a:tailEnd/>
            </a:ln>
          </p:spPr>
          <p:txBody>
            <a:bodyPr>
              <a:spAutoFit/>
            </a:bodyPr>
            <a:lstStyle/>
            <a:p>
              <a:pPr algn="ctr">
                <a:spcBef>
                  <a:spcPct val="50000"/>
                </a:spcBef>
              </a:pPr>
              <a:r>
                <a:rPr lang="en-US" sz="2000" b="1">
                  <a:solidFill>
                    <a:srgbClr val="001574"/>
                  </a:solidFill>
                </a:rPr>
                <a:t>Performance Assessment (Fidelity)</a:t>
              </a:r>
            </a:p>
          </p:txBody>
        </p:sp>
        <p:sp>
          <p:nvSpPr>
            <p:cNvPr id="65555" name="Text Box 15"/>
            <p:cNvSpPr txBox="1">
              <a:spLocks noChangeArrowheads="1"/>
            </p:cNvSpPr>
            <p:nvPr/>
          </p:nvSpPr>
          <p:spPr bwMode="auto">
            <a:xfrm>
              <a:off x="1632" y="1825"/>
              <a:ext cx="864" cy="231"/>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Coaching</a:t>
              </a:r>
            </a:p>
          </p:txBody>
        </p:sp>
        <p:sp>
          <p:nvSpPr>
            <p:cNvPr id="65556" name="Text Box 16"/>
            <p:cNvSpPr txBox="1">
              <a:spLocks noChangeArrowheads="1"/>
            </p:cNvSpPr>
            <p:nvPr/>
          </p:nvSpPr>
          <p:spPr bwMode="auto">
            <a:xfrm>
              <a:off x="1248" y="2401"/>
              <a:ext cx="864" cy="231"/>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Training</a:t>
              </a:r>
            </a:p>
          </p:txBody>
        </p:sp>
        <p:sp>
          <p:nvSpPr>
            <p:cNvPr id="65557" name="Text Box 17"/>
            <p:cNvSpPr txBox="1">
              <a:spLocks noChangeArrowheads="1"/>
            </p:cNvSpPr>
            <p:nvPr/>
          </p:nvSpPr>
          <p:spPr bwMode="auto">
            <a:xfrm>
              <a:off x="720" y="3082"/>
              <a:ext cx="864" cy="231"/>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Selection</a:t>
              </a:r>
            </a:p>
          </p:txBody>
        </p:sp>
        <p:sp>
          <p:nvSpPr>
            <p:cNvPr id="65558" name="Text Box 21"/>
            <p:cNvSpPr txBox="1">
              <a:spLocks noChangeArrowheads="1"/>
            </p:cNvSpPr>
            <p:nvPr/>
          </p:nvSpPr>
          <p:spPr bwMode="auto">
            <a:xfrm>
              <a:off x="0" y="2151"/>
              <a:ext cx="1392" cy="518"/>
            </a:xfrm>
            <a:prstGeom prst="rect">
              <a:avLst/>
            </a:prstGeom>
            <a:noFill/>
            <a:ln w="9525">
              <a:noFill/>
              <a:miter lim="800000"/>
              <a:headEnd/>
              <a:tailEnd/>
            </a:ln>
          </p:spPr>
          <p:txBody>
            <a:bodyPr>
              <a:spAutoFit/>
            </a:bodyPr>
            <a:lstStyle/>
            <a:p>
              <a:pPr algn="ctr">
                <a:spcBef>
                  <a:spcPct val="50000"/>
                </a:spcBef>
              </a:pPr>
              <a:r>
                <a:rPr lang="en-US" sz="2400" b="1" u="sng">
                  <a:solidFill>
                    <a:srgbClr val="D57604"/>
                  </a:solidFill>
                </a:rPr>
                <a:t>Staff Competence</a:t>
              </a:r>
            </a:p>
          </p:txBody>
        </p:sp>
      </p:grpSp>
      <p:grpSp>
        <p:nvGrpSpPr>
          <p:cNvPr id="3" name="Group 27"/>
          <p:cNvGrpSpPr>
            <a:grpSpLocks/>
          </p:cNvGrpSpPr>
          <p:nvPr/>
        </p:nvGrpSpPr>
        <p:grpSpPr bwMode="auto">
          <a:xfrm>
            <a:off x="5105400" y="2789238"/>
            <a:ext cx="3962400" cy="2578100"/>
            <a:chOff x="3216" y="1757"/>
            <a:chExt cx="2496" cy="1624"/>
          </a:xfrm>
        </p:grpSpPr>
        <p:sp>
          <p:nvSpPr>
            <p:cNvPr id="65550" name="Text Box 18"/>
            <p:cNvSpPr txBox="1">
              <a:spLocks noChangeArrowheads="1"/>
            </p:cNvSpPr>
            <p:nvPr/>
          </p:nvSpPr>
          <p:spPr bwMode="auto">
            <a:xfrm>
              <a:off x="3216" y="1757"/>
              <a:ext cx="1008" cy="404"/>
            </a:xfrm>
            <a:prstGeom prst="rect">
              <a:avLst/>
            </a:prstGeom>
            <a:noFill/>
            <a:ln w="9525">
              <a:noFill/>
              <a:miter lim="800000"/>
              <a:headEnd/>
              <a:tailEnd/>
            </a:ln>
          </p:spPr>
          <p:txBody>
            <a:bodyPr>
              <a:spAutoFit/>
            </a:bodyPr>
            <a:lstStyle/>
            <a:p>
              <a:pPr>
                <a:spcBef>
                  <a:spcPct val="50000"/>
                </a:spcBef>
              </a:pPr>
              <a:r>
                <a:rPr lang="en-US" b="1">
                  <a:solidFill>
                    <a:srgbClr val="001574"/>
                  </a:solidFill>
                </a:rPr>
                <a:t>Systems Intervention</a:t>
              </a:r>
            </a:p>
          </p:txBody>
        </p:sp>
        <p:sp>
          <p:nvSpPr>
            <p:cNvPr id="65551" name="Text Box 19"/>
            <p:cNvSpPr txBox="1">
              <a:spLocks noChangeArrowheads="1"/>
            </p:cNvSpPr>
            <p:nvPr/>
          </p:nvSpPr>
          <p:spPr bwMode="auto">
            <a:xfrm>
              <a:off x="3600" y="2353"/>
              <a:ext cx="1392" cy="404"/>
            </a:xfrm>
            <a:prstGeom prst="rect">
              <a:avLst/>
            </a:prstGeom>
            <a:noFill/>
            <a:ln w="9525">
              <a:noFill/>
              <a:miter lim="800000"/>
              <a:headEnd/>
              <a:tailEnd/>
            </a:ln>
          </p:spPr>
          <p:txBody>
            <a:bodyPr>
              <a:spAutoFit/>
            </a:bodyPr>
            <a:lstStyle/>
            <a:p>
              <a:pPr>
                <a:spcBef>
                  <a:spcPct val="50000"/>
                </a:spcBef>
              </a:pPr>
              <a:r>
                <a:rPr lang="en-US" b="1">
                  <a:solidFill>
                    <a:srgbClr val="001574"/>
                  </a:solidFill>
                </a:rPr>
                <a:t>Facilitative Administration</a:t>
              </a:r>
            </a:p>
          </p:txBody>
        </p:sp>
        <p:sp>
          <p:nvSpPr>
            <p:cNvPr id="65552" name="Text Box 20"/>
            <p:cNvSpPr txBox="1">
              <a:spLocks noChangeArrowheads="1"/>
            </p:cNvSpPr>
            <p:nvPr/>
          </p:nvSpPr>
          <p:spPr bwMode="auto">
            <a:xfrm>
              <a:off x="3888" y="2977"/>
              <a:ext cx="1488" cy="404"/>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Decision Support Data System</a:t>
              </a:r>
            </a:p>
          </p:txBody>
        </p:sp>
        <p:sp>
          <p:nvSpPr>
            <p:cNvPr id="65553" name="Text Box 22"/>
            <p:cNvSpPr txBox="1">
              <a:spLocks noChangeArrowheads="1"/>
            </p:cNvSpPr>
            <p:nvPr/>
          </p:nvSpPr>
          <p:spPr bwMode="auto">
            <a:xfrm>
              <a:off x="4416" y="2103"/>
              <a:ext cx="1296" cy="518"/>
            </a:xfrm>
            <a:prstGeom prst="rect">
              <a:avLst/>
            </a:prstGeom>
            <a:noFill/>
            <a:ln w="9525">
              <a:noFill/>
              <a:miter lim="800000"/>
              <a:headEnd/>
              <a:tailEnd/>
            </a:ln>
          </p:spPr>
          <p:txBody>
            <a:bodyPr>
              <a:spAutoFit/>
            </a:bodyPr>
            <a:lstStyle/>
            <a:p>
              <a:pPr algn="ctr">
                <a:spcBef>
                  <a:spcPct val="50000"/>
                </a:spcBef>
              </a:pPr>
              <a:r>
                <a:rPr lang="en-US" sz="2400" b="1" u="sng">
                  <a:solidFill>
                    <a:srgbClr val="D57604"/>
                  </a:solidFill>
                </a:rPr>
                <a:t>Organization Supports</a:t>
              </a:r>
            </a:p>
          </p:txBody>
        </p:sp>
      </p:grpSp>
      <p:grpSp>
        <p:nvGrpSpPr>
          <p:cNvPr id="4" name="Group 29"/>
          <p:cNvGrpSpPr>
            <a:grpSpLocks/>
          </p:cNvGrpSpPr>
          <p:nvPr/>
        </p:nvGrpSpPr>
        <p:grpSpPr bwMode="auto">
          <a:xfrm>
            <a:off x="1981200" y="5715000"/>
            <a:ext cx="4724400" cy="457200"/>
            <a:chOff x="1248" y="3600"/>
            <a:chExt cx="2976" cy="288"/>
          </a:xfrm>
        </p:grpSpPr>
        <p:sp>
          <p:nvSpPr>
            <p:cNvPr id="65547" name="Text Box 6"/>
            <p:cNvSpPr txBox="1">
              <a:spLocks noChangeArrowheads="1"/>
            </p:cNvSpPr>
            <p:nvPr/>
          </p:nvSpPr>
          <p:spPr bwMode="auto">
            <a:xfrm>
              <a:off x="1248" y="3609"/>
              <a:ext cx="1152" cy="231"/>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Technical</a:t>
              </a:r>
            </a:p>
          </p:txBody>
        </p:sp>
        <p:sp>
          <p:nvSpPr>
            <p:cNvPr id="65548" name="Text Box 23"/>
            <p:cNvSpPr txBox="1">
              <a:spLocks noChangeArrowheads="1"/>
            </p:cNvSpPr>
            <p:nvPr/>
          </p:nvSpPr>
          <p:spPr bwMode="auto">
            <a:xfrm>
              <a:off x="2016" y="3600"/>
              <a:ext cx="1488" cy="288"/>
            </a:xfrm>
            <a:prstGeom prst="rect">
              <a:avLst/>
            </a:prstGeom>
            <a:noFill/>
            <a:ln w="9525">
              <a:noFill/>
              <a:miter lim="800000"/>
              <a:headEnd/>
              <a:tailEnd/>
            </a:ln>
          </p:spPr>
          <p:txBody>
            <a:bodyPr>
              <a:spAutoFit/>
            </a:bodyPr>
            <a:lstStyle/>
            <a:p>
              <a:pPr algn="ctr">
                <a:spcBef>
                  <a:spcPct val="50000"/>
                </a:spcBef>
              </a:pPr>
              <a:r>
                <a:rPr lang="en-US" sz="2400" b="1" u="sng">
                  <a:solidFill>
                    <a:srgbClr val="D57604"/>
                  </a:solidFill>
                </a:rPr>
                <a:t>Leadership</a:t>
              </a:r>
            </a:p>
          </p:txBody>
        </p:sp>
        <p:sp>
          <p:nvSpPr>
            <p:cNvPr id="65549" name="Text Box 24"/>
            <p:cNvSpPr txBox="1">
              <a:spLocks noChangeArrowheads="1"/>
            </p:cNvSpPr>
            <p:nvPr/>
          </p:nvSpPr>
          <p:spPr bwMode="auto">
            <a:xfrm>
              <a:off x="3072" y="3609"/>
              <a:ext cx="1152" cy="231"/>
            </a:xfrm>
            <a:prstGeom prst="rect">
              <a:avLst/>
            </a:prstGeom>
            <a:noFill/>
            <a:ln w="9525">
              <a:noFill/>
              <a:miter lim="800000"/>
              <a:headEnd/>
              <a:tailEnd/>
            </a:ln>
          </p:spPr>
          <p:txBody>
            <a:bodyPr>
              <a:spAutoFit/>
            </a:bodyPr>
            <a:lstStyle/>
            <a:p>
              <a:pPr algn="ctr">
                <a:spcBef>
                  <a:spcPct val="50000"/>
                </a:spcBef>
              </a:pPr>
              <a:r>
                <a:rPr lang="en-US" b="1">
                  <a:solidFill>
                    <a:srgbClr val="001574"/>
                  </a:solidFill>
                </a:rPr>
                <a:t>Adaptive</a:t>
              </a:r>
            </a:p>
          </p:txBody>
        </p:sp>
      </p:grpSp>
      <p:sp>
        <p:nvSpPr>
          <p:cNvPr id="65546" name="Text Box 3"/>
          <p:cNvSpPr txBox="1">
            <a:spLocks noChangeArrowheads="1"/>
          </p:cNvSpPr>
          <p:nvPr/>
        </p:nvSpPr>
        <p:spPr bwMode="auto">
          <a:xfrm>
            <a:off x="1524000" y="152400"/>
            <a:ext cx="5715000" cy="523875"/>
          </a:xfrm>
          <a:prstGeom prst="rect">
            <a:avLst/>
          </a:prstGeom>
          <a:noFill/>
          <a:ln w="9525">
            <a:noFill/>
            <a:miter lim="800000"/>
            <a:headEnd/>
            <a:tailEnd/>
          </a:ln>
        </p:spPr>
        <p:txBody>
          <a:bodyPr>
            <a:spAutoFit/>
          </a:bodyPr>
          <a:lstStyle/>
          <a:p>
            <a:pPr algn="ctr">
              <a:spcBef>
                <a:spcPct val="50000"/>
              </a:spcBef>
            </a:pPr>
            <a:r>
              <a:rPr lang="en-US" sz="2800" b="1" u="sng">
                <a:solidFill>
                  <a:srgbClr val="A50021"/>
                </a:solidFill>
              </a:rPr>
              <a:t> Uses of Innovations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8437"/>
                                        </p:tgtEl>
                                        <p:attrNameLst>
                                          <p:attrName>style.visibility</p:attrName>
                                        </p:attrNameLst>
                                      </p:cBhvr>
                                      <p:to>
                                        <p:strVal val="visible"/>
                                      </p:to>
                                    </p:set>
                                    <p:animEffect transition="in" filter="checkerboard(across)">
                                      <p:cBhvr>
                                        <p:cTn id="15"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ext Box 25"/>
          <p:cNvSpPr txBox="1">
            <a:spLocks noChangeArrowheads="1"/>
          </p:cNvSpPr>
          <p:nvPr/>
        </p:nvSpPr>
        <p:spPr bwMode="auto">
          <a:xfrm>
            <a:off x="304800" y="838200"/>
            <a:ext cx="5867400" cy="5702300"/>
          </a:xfrm>
          <a:prstGeom prst="rect">
            <a:avLst/>
          </a:prstGeom>
          <a:noFill/>
          <a:ln w="9525">
            <a:noFill/>
            <a:miter lim="800000"/>
            <a:headEnd/>
            <a:tailEnd/>
          </a:ln>
        </p:spPr>
        <p:txBody>
          <a:bodyPr>
            <a:spAutoFit/>
          </a:bodyPr>
          <a:lstStyle/>
          <a:p>
            <a:pPr>
              <a:spcBef>
                <a:spcPct val="50000"/>
              </a:spcBef>
            </a:pPr>
            <a:r>
              <a:rPr lang="en-US" sz="3200" b="1" u="sng">
                <a:solidFill>
                  <a:srgbClr val="D57604"/>
                </a:solidFill>
              </a:rPr>
              <a:t>Stages of Implementation</a:t>
            </a:r>
          </a:p>
          <a:p>
            <a:pPr>
              <a:spcBef>
                <a:spcPct val="50000"/>
              </a:spcBef>
              <a:buFontTx/>
              <a:buChar char="•"/>
            </a:pPr>
            <a:r>
              <a:rPr lang="en-US" sz="3200" b="1">
                <a:solidFill>
                  <a:srgbClr val="D57604"/>
                </a:solidFill>
              </a:rPr>
              <a:t>Exploration</a:t>
            </a:r>
          </a:p>
          <a:p>
            <a:pPr>
              <a:spcBef>
                <a:spcPct val="50000"/>
              </a:spcBef>
              <a:buFontTx/>
              <a:buChar char="•"/>
            </a:pPr>
            <a:r>
              <a:rPr lang="en-US" sz="3200" b="1">
                <a:solidFill>
                  <a:srgbClr val="D57604"/>
                </a:solidFill>
              </a:rPr>
              <a:t>Installation</a:t>
            </a:r>
          </a:p>
          <a:p>
            <a:pPr>
              <a:spcBef>
                <a:spcPct val="50000"/>
              </a:spcBef>
              <a:buFontTx/>
              <a:buChar char="•"/>
            </a:pPr>
            <a:r>
              <a:rPr lang="en-US" sz="3200" b="1">
                <a:solidFill>
                  <a:srgbClr val="D57604"/>
                </a:solidFill>
              </a:rPr>
              <a:t>Initial Implementation</a:t>
            </a:r>
          </a:p>
          <a:p>
            <a:pPr>
              <a:spcBef>
                <a:spcPct val="50000"/>
              </a:spcBef>
              <a:buFontTx/>
              <a:buChar char="•"/>
            </a:pPr>
            <a:r>
              <a:rPr lang="en-US" sz="3200" b="1">
                <a:solidFill>
                  <a:srgbClr val="D57604"/>
                </a:solidFill>
              </a:rPr>
              <a:t>Full Implementation</a:t>
            </a:r>
          </a:p>
          <a:p>
            <a:pPr>
              <a:spcBef>
                <a:spcPct val="50000"/>
              </a:spcBef>
              <a:buFontTx/>
              <a:buChar char="•"/>
            </a:pPr>
            <a:r>
              <a:rPr lang="en-US" sz="3200" b="1">
                <a:solidFill>
                  <a:srgbClr val="D57604"/>
                </a:solidFill>
              </a:rPr>
              <a:t>Innovation</a:t>
            </a:r>
          </a:p>
          <a:p>
            <a:pPr>
              <a:spcBef>
                <a:spcPct val="50000"/>
              </a:spcBef>
              <a:buFontTx/>
              <a:buChar char="•"/>
            </a:pPr>
            <a:r>
              <a:rPr lang="en-US" sz="3200" b="1">
                <a:solidFill>
                  <a:srgbClr val="D57604"/>
                </a:solidFill>
              </a:rPr>
              <a:t>Sustainability</a:t>
            </a:r>
          </a:p>
          <a:p>
            <a:pPr>
              <a:spcBef>
                <a:spcPct val="50000"/>
              </a:spcBef>
              <a:buFontTx/>
              <a:buChar char="•"/>
            </a:pPr>
            <a:endParaRPr lang="en-US" sz="3200" b="1">
              <a:solidFill>
                <a:srgbClr val="D57604"/>
              </a:solidFill>
            </a:endParaRPr>
          </a:p>
        </p:txBody>
      </p:sp>
      <p:sp>
        <p:nvSpPr>
          <p:cNvPr id="67586" name="Text Box 3"/>
          <p:cNvSpPr txBox="1">
            <a:spLocks noChangeArrowheads="1"/>
          </p:cNvSpPr>
          <p:nvPr/>
        </p:nvSpPr>
        <p:spPr bwMode="auto">
          <a:xfrm>
            <a:off x="2514600" y="304800"/>
            <a:ext cx="3810000" cy="519113"/>
          </a:xfrm>
          <a:prstGeom prst="rect">
            <a:avLst/>
          </a:prstGeom>
          <a:noFill/>
          <a:ln w="9525">
            <a:noFill/>
            <a:miter lim="800000"/>
            <a:headEnd/>
            <a:tailEnd/>
          </a:ln>
        </p:spPr>
        <p:txBody>
          <a:bodyPr>
            <a:spAutoFit/>
          </a:bodyPr>
          <a:lstStyle/>
          <a:p>
            <a:pPr algn="ctr">
              <a:spcBef>
                <a:spcPct val="50000"/>
              </a:spcBef>
            </a:pPr>
            <a:r>
              <a:rPr lang="en-US" sz="2800" b="1" u="sng">
                <a:solidFill>
                  <a:schemeClr val="accent2"/>
                </a:solidFill>
              </a:rPr>
              <a:t>Student Benefits</a:t>
            </a:r>
          </a:p>
        </p:txBody>
      </p:sp>
      <p:sp>
        <p:nvSpPr>
          <p:cNvPr id="67587" name="Text Box 26"/>
          <p:cNvSpPr txBox="1">
            <a:spLocks noChangeArrowheads="1"/>
          </p:cNvSpPr>
          <p:nvPr/>
        </p:nvSpPr>
        <p:spPr bwMode="auto">
          <a:xfrm>
            <a:off x="1295400" y="6445250"/>
            <a:ext cx="6553200" cy="274638"/>
          </a:xfrm>
          <a:prstGeom prst="rect">
            <a:avLst/>
          </a:prstGeom>
          <a:noFill/>
          <a:ln w="9525">
            <a:noFill/>
            <a:miter lim="800000"/>
            <a:headEnd/>
            <a:tailEnd/>
          </a:ln>
        </p:spPr>
        <p:txBody>
          <a:bodyPr>
            <a:spAutoFit/>
          </a:bodyPr>
          <a:lstStyle/>
          <a:p>
            <a:pPr algn="r">
              <a:spcBef>
                <a:spcPct val="50000"/>
              </a:spcBef>
            </a:pPr>
            <a:r>
              <a:rPr lang="en-US" sz="1200">
                <a:solidFill>
                  <a:srgbClr val="001574"/>
                </a:solidFill>
              </a:rPr>
              <a:t>Fixsen, Naoom, Blase, Friedman, &amp; Wallace, 2005</a:t>
            </a:r>
          </a:p>
        </p:txBody>
      </p:sp>
      <p:grpSp>
        <p:nvGrpSpPr>
          <p:cNvPr id="67588" name="Group 27"/>
          <p:cNvGrpSpPr>
            <a:grpSpLocks/>
          </p:cNvGrpSpPr>
          <p:nvPr/>
        </p:nvGrpSpPr>
        <p:grpSpPr bwMode="auto">
          <a:xfrm>
            <a:off x="5334000" y="1828800"/>
            <a:ext cx="2438400" cy="2286000"/>
            <a:chOff x="3360" y="1152"/>
            <a:chExt cx="1536" cy="1440"/>
          </a:xfrm>
        </p:grpSpPr>
        <p:grpSp>
          <p:nvGrpSpPr>
            <p:cNvPr id="67589" name="Group 28"/>
            <p:cNvGrpSpPr>
              <a:grpSpLocks/>
            </p:cNvGrpSpPr>
            <p:nvPr/>
          </p:nvGrpSpPr>
          <p:grpSpPr bwMode="auto">
            <a:xfrm>
              <a:off x="3360" y="1152"/>
              <a:ext cx="528" cy="1440"/>
              <a:chOff x="3360" y="1152"/>
              <a:chExt cx="528" cy="1440"/>
            </a:xfrm>
          </p:grpSpPr>
          <p:sp>
            <p:nvSpPr>
              <p:cNvPr id="67591" name="Line 29"/>
              <p:cNvSpPr>
                <a:spLocks noChangeShapeType="1"/>
              </p:cNvSpPr>
              <p:nvPr/>
            </p:nvSpPr>
            <p:spPr bwMode="auto">
              <a:xfrm>
                <a:off x="3360" y="1152"/>
                <a:ext cx="384" cy="0"/>
              </a:xfrm>
              <a:prstGeom prst="line">
                <a:avLst/>
              </a:prstGeom>
              <a:noFill/>
              <a:ln w="38100">
                <a:solidFill>
                  <a:srgbClr val="D57604"/>
                </a:solidFill>
                <a:round/>
                <a:headEnd/>
                <a:tailEnd/>
              </a:ln>
            </p:spPr>
            <p:txBody>
              <a:bodyPr/>
              <a:lstStyle/>
              <a:p>
                <a:endParaRPr lang="en-US"/>
              </a:p>
            </p:txBody>
          </p:sp>
          <p:sp>
            <p:nvSpPr>
              <p:cNvPr id="67592" name="Line 30"/>
              <p:cNvSpPr>
                <a:spLocks noChangeShapeType="1"/>
              </p:cNvSpPr>
              <p:nvPr/>
            </p:nvSpPr>
            <p:spPr bwMode="auto">
              <a:xfrm>
                <a:off x="3360" y="2592"/>
                <a:ext cx="384" cy="0"/>
              </a:xfrm>
              <a:prstGeom prst="line">
                <a:avLst/>
              </a:prstGeom>
              <a:noFill/>
              <a:ln w="38100">
                <a:solidFill>
                  <a:srgbClr val="D57604"/>
                </a:solidFill>
                <a:round/>
                <a:headEnd/>
                <a:tailEnd/>
              </a:ln>
            </p:spPr>
            <p:txBody>
              <a:bodyPr/>
              <a:lstStyle/>
              <a:p>
                <a:endParaRPr lang="en-US"/>
              </a:p>
            </p:txBody>
          </p:sp>
          <p:sp>
            <p:nvSpPr>
              <p:cNvPr id="67593" name="Line 31"/>
              <p:cNvSpPr>
                <a:spLocks noChangeShapeType="1"/>
              </p:cNvSpPr>
              <p:nvPr/>
            </p:nvSpPr>
            <p:spPr bwMode="auto">
              <a:xfrm flipV="1">
                <a:off x="3744" y="1152"/>
                <a:ext cx="0" cy="1440"/>
              </a:xfrm>
              <a:prstGeom prst="line">
                <a:avLst/>
              </a:prstGeom>
              <a:noFill/>
              <a:ln w="38100">
                <a:solidFill>
                  <a:srgbClr val="D57604"/>
                </a:solidFill>
                <a:round/>
                <a:headEnd/>
                <a:tailEnd/>
              </a:ln>
            </p:spPr>
            <p:txBody>
              <a:bodyPr/>
              <a:lstStyle/>
              <a:p>
                <a:endParaRPr lang="en-US"/>
              </a:p>
            </p:txBody>
          </p:sp>
          <p:sp>
            <p:nvSpPr>
              <p:cNvPr id="67594" name="Line 32"/>
              <p:cNvSpPr>
                <a:spLocks noChangeShapeType="1"/>
              </p:cNvSpPr>
              <p:nvPr/>
            </p:nvSpPr>
            <p:spPr bwMode="auto">
              <a:xfrm>
                <a:off x="3744" y="1824"/>
                <a:ext cx="144" cy="0"/>
              </a:xfrm>
              <a:prstGeom prst="line">
                <a:avLst/>
              </a:prstGeom>
              <a:noFill/>
              <a:ln w="38100">
                <a:solidFill>
                  <a:srgbClr val="D57604"/>
                </a:solidFill>
                <a:round/>
                <a:headEnd/>
                <a:tailEnd/>
              </a:ln>
            </p:spPr>
            <p:txBody>
              <a:bodyPr/>
              <a:lstStyle/>
              <a:p>
                <a:endParaRPr lang="en-US"/>
              </a:p>
            </p:txBody>
          </p:sp>
        </p:grpSp>
        <p:sp>
          <p:nvSpPr>
            <p:cNvPr id="67590" name="Text Box 33"/>
            <p:cNvSpPr txBox="1">
              <a:spLocks noChangeArrowheads="1"/>
            </p:cNvSpPr>
            <p:nvPr/>
          </p:nvSpPr>
          <p:spPr bwMode="auto">
            <a:xfrm>
              <a:off x="3888" y="1680"/>
              <a:ext cx="1008" cy="250"/>
            </a:xfrm>
            <a:prstGeom prst="rect">
              <a:avLst/>
            </a:prstGeom>
            <a:noFill/>
            <a:ln w="9525">
              <a:noFill/>
              <a:miter lim="800000"/>
              <a:headEnd/>
              <a:tailEnd/>
            </a:ln>
          </p:spPr>
          <p:txBody>
            <a:bodyPr>
              <a:spAutoFit/>
            </a:bodyPr>
            <a:lstStyle/>
            <a:p>
              <a:pPr>
                <a:spcBef>
                  <a:spcPct val="50000"/>
                </a:spcBef>
              </a:pPr>
              <a:r>
                <a:rPr lang="en-US" sz="2000" b="1">
                  <a:solidFill>
                    <a:srgbClr val="D57604"/>
                  </a:solidFill>
                </a:rPr>
                <a:t>2 – 4 Years</a:t>
              </a:r>
            </a:p>
          </p:txBody>
        </p:sp>
      </p:gr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685800" y="304800"/>
            <a:ext cx="7772400" cy="685800"/>
          </a:xfrm>
        </p:spPr>
        <p:txBody>
          <a:bodyPr/>
          <a:lstStyle/>
          <a:p>
            <a:r>
              <a:rPr lang="en-US" smtClean="0"/>
              <a:t>Confessions of a Serial Trainer</a:t>
            </a:r>
          </a:p>
        </p:txBody>
      </p:sp>
      <p:pic>
        <p:nvPicPr>
          <p:cNvPr id="69634" name="Picture 6"/>
          <p:cNvPicPr>
            <a:picLocks noChangeAspect="1" noChangeArrowheads="1"/>
          </p:cNvPicPr>
          <p:nvPr>
            <p:ph type="body" idx="1"/>
          </p:nvPr>
        </p:nvPicPr>
        <p:blipFill>
          <a:blip r:embed="rId2"/>
          <a:srcRect/>
          <a:stretch>
            <a:fillRect/>
          </a:stretch>
        </p:blipFill>
        <p:spPr>
          <a:xfrm>
            <a:off x="609600" y="1295400"/>
            <a:ext cx="7183438" cy="472440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723900" y="228600"/>
            <a:ext cx="7696200" cy="1020763"/>
          </a:xfrm>
          <a:solidFill>
            <a:srgbClr val="00B050"/>
          </a:solidFill>
          <a:ln w="76200">
            <a:solidFill>
              <a:srgbClr val="FFFF00"/>
            </a:solidFill>
          </a:ln>
        </p:spPr>
        <p:txBody>
          <a:bodyPr/>
          <a:lstStyle/>
          <a:p>
            <a:pPr algn="ctr">
              <a:defRPr/>
            </a:pP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Stages</a:t>
            </a:r>
            <a:r>
              <a:rPr lang="en-US" sz="4800" dirty="0" smtClean="0">
                <a:cs typeface="+mj-cs"/>
              </a:rPr>
              <a:t> </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of</a:t>
            </a:r>
            <a:r>
              <a:rPr lang="en-US" sz="4800" dirty="0" smtClean="0">
                <a:cs typeface="+mj-cs"/>
              </a:rPr>
              <a:t> </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Implementation</a:t>
            </a:r>
            <a:endParaRPr lang="en-US" sz="4800" dirty="0" smtClean="0">
              <a:cs typeface="+mj-cs"/>
            </a:endParaRPr>
          </a:p>
        </p:txBody>
      </p:sp>
      <p:sp>
        <p:nvSpPr>
          <p:cNvPr id="70658" name="Rectangle 3"/>
          <p:cNvSpPr>
            <a:spLocks noGrp="1" noChangeArrowheads="1"/>
          </p:cNvSpPr>
          <p:nvPr>
            <p:ph type="body" idx="4294967295"/>
          </p:nvPr>
        </p:nvSpPr>
        <p:spPr>
          <a:xfrm>
            <a:off x="1676400" y="2286000"/>
            <a:ext cx="7467600" cy="3657600"/>
          </a:xfrm>
        </p:spPr>
        <p:txBody>
          <a:bodyPr/>
          <a:lstStyle/>
          <a:p>
            <a:r>
              <a:rPr lang="en-US" b="1" smtClean="0">
                <a:solidFill>
                  <a:srgbClr val="001574"/>
                </a:solidFill>
              </a:rPr>
              <a:t>Exploration</a:t>
            </a:r>
          </a:p>
          <a:p>
            <a:r>
              <a:rPr lang="en-US" b="1" smtClean="0">
                <a:solidFill>
                  <a:srgbClr val="001574"/>
                </a:solidFill>
              </a:rPr>
              <a:t>Installation</a:t>
            </a:r>
          </a:p>
          <a:p>
            <a:r>
              <a:rPr lang="en-US" b="1" smtClean="0">
                <a:solidFill>
                  <a:srgbClr val="001574"/>
                </a:solidFill>
              </a:rPr>
              <a:t>Initial Implementation</a:t>
            </a:r>
          </a:p>
          <a:p>
            <a:r>
              <a:rPr lang="en-US" b="1" smtClean="0">
                <a:solidFill>
                  <a:srgbClr val="D57604"/>
                </a:solidFill>
              </a:rPr>
              <a:t>Full Implementation</a:t>
            </a:r>
          </a:p>
          <a:p>
            <a:r>
              <a:rPr lang="en-US" b="1" smtClean="0">
                <a:solidFill>
                  <a:srgbClr val="001574"/>
                </a:solidFill>
              </a:rPr>
              <a:t>Innovation</a:t>
            </a:r>
          </a:p>
          <a:p>
            <a:r>
              <a:rPr lang="en-US" b="1" smtClean="0">
                <a:solidFill>
                  <a:srgbClr val="001574"/>
                </a:solidFill>
              </a:rPr>
              <a:t>Sustainability</a:t>
            </a:r>
          </a:p>
        </p:txBody>
      </p:sp>
      <p:sp>
        <p:nvSpPr>
          <p:cNvPr id="70659" name="Rectangle 4"/>
          <p:cNvSpPr>
            <a:spLocks noChangeArrowheads="1"/>
          </p:cNvSpPr>
          <p:nvPr/>
        </p:nvSpPr>
        <p:spPr bwMode="auto">
          <a:xfrm>
            <a:off x="228600" y="1219200"/>
            <a:ext cx="8915400" cy="76200"/>
          </a:xfrm>
          <a:prstGeom prst="rect">
            <a:avLst/>
          </a:prstGeom>
          <a:solidFill>
            <a:srgbClr val="D57604"/>
          </a:solidFill>
          <a:ln w="9525">
            <a:noFill/>
            <a:miter lim="800000"/>
            <a:headEnd/>
            <a:tailEnd/>
          </a:ln>
        </p:spPr>
        <p:txBody>
          <a:bodyPr wrap="none" anchor="ctr"/>
          <a:lstStyle/>
          <a:p>
            <a:endParaRPr lang="en-US"/>
          </a:p>
        </p:txBody>
      </p:sp>
      <p:sp>
        <p:nvSpPr>
          <p:cNvPr id="70660" name="Text Box 5"/>
          <p:cNvSpPr txBox="1">
            <a:spLocks noChangeArrowheads="1"/>
          </p:cNvSpPr>
          <p:nvPr/>
        </p:nvSpPr>
        <p:spPr bwMode="auto">
          <a:xfrm>
            <a:off x="1447800" y="1524000"/>
            <a:ext cx="7696200" cy="519113"/>
          </a:xfrm>
          <a:prstGeom prst="rect">
            <a:avLst/>
          </a:prstGeom>
          <a:noFill/>
          <a:ln w="9525">
            <a:noFill/>
            <a:miter lim="800000"/>
            <a:headEnd/>
            <a:tailEnd/>
          </a:ln>
        </p:spPr>
        <p:txBody>
          <a:bodyPr>
            <a:spAutoFit/>
          </a:bodyPr>
          <a:lstStyle/>
          <a:p>
            <a:pPr algn="ctr">
              <a:spcBef>
                <a:spcPct val="50000"/>
              </a:spcBef>
            </a:pPr>
            <a:r>
              <a:rPr lang="en-US" sz="2800" b="1">
                <a:solidFill>
                  <a:srgbClr val="001574"/>
                </a:solidFill>
              </a:rPr>
              <a:t>When to Look for </a:t>
            </a:r>
            <a:r>
              <a:rPr lang="en-US" sz="2800" b="1" u="sng">
                <a:solidFill>
                  <a:srgbClr val="001574"/>
                </a:solidFill>
              </a:rPr>
              <a:t>Intervention</a:t>
            </a:r>
            <a:r>
              <a:rPr lang="en-US" sz="2800" b="1">
                <a:solidFill>
                  <a:srgbClr val="001574"/>
                </a:solidFill>
              </a:rPr>
              <a:t> Outcomes</a:t>
            </a:r>
          </a:p>
        </p:txBody>
      </p:sp>
      <p:sp>
        <p:nvSpPr>
          <p:cNvPr id="70661" name="Text Box 6"/>
          <p:cNvSpPr txBox="1">
            <a:spLocks noChangeArrowheads="1"/>
          </p:cNvSpPr>
          <p:nvPr/>
        </p:nvSpPr>
        <p:spPr bwMode="auto">
          <a:xfrm>
            <a:off x="1295400" y="6216650"/>
            <a:ext cx="6553200" cy="336550"/>
          </a:xfrm>
          <a:prstGeom prst="rect">
            <a:avLst/>
          </a:prstGeom>
          <a:noFill/>
          <a:ln w="9525">
            <a:noFill/>
            <a:miter lim="800000"/>
            <a:headEnd/>
            <a:tailEnd/>
          </a:ln>
        </p:spPr>
        <p:txBody>
          <a:bodyPr>
            <a:spAutoFit/>
          </a:bodyPr>
          <a:lstStyle/>
          <a:p>
            <a:pPr>
              <a:spcBef>
                <a:spcPct val="50000"/>
              </a:spcBef>
            </a:pPr>
            <a:r>
              <a:rPr lang="en-US" sz="1600">
                <a:solidFill>
                  <a:srgbClr val="001574"/>
                </a:solidFill>
              </a:rPr>
              <a:t>Fixsen, Naoom, Blase, Friedman, &amp; Wallace, 2005</a:t>
            </a:r>
          </a:p>
        </p:txBody>
      </p:sp>
      <p:grpSp>
        <p:nvGrpSpPr>
          <p:cNvPr id="70662" name="Group 7"/>
          <p:cNvGrpSpPr>
            <a:grpSpLocks/>
          </p:cNvGrpSpPr>
          <p:nvPr/>
        </p:nvGrpSpPr>
        <p:grpSpPr bwMode="auto">
          <a:xfrm>
            <a:off x="6172200" y="2209800"/>
            <a:ext cx="3048000" cy="3962400"/>
            <a:chOff x="3888" y="1488"/>
            <a:chExt cx="1920" cy="2496"/>
          </a:xfrm>
        </p:grpSpPr>
        <p:sp>
          <p:nvSpPr>
            <p:cNvPr id="70664" name="Text Box 8"/>
            <p:cNvSpPr txBox="1">
              <a:spLocks noChangeArrowheads="1"/>
            </p:cNvSpPr>
            <p:nvPr/>
          </p:nvSpPr>
          <p:spPr bwMode="auto">
            <a:xfrm>
              <a:off x="4272" y="3580"/>
              <a:ext cx="1152" cy="404"/>
            </a:xfrm>
            <a:prstGeom prst="rect">
              <a:avLst/>
            </a:prstGeom>
            <a:noFill/>
            <a:ln w="9525">
              <a:noFill/>
              <a:miter lim="800000"/>
              <a:headEnd/>
              <a:tailEnd/>
            </a:ln>
          </p:spPr>
          <p:txBody>
            <a:bodyPr>
              <a:spAutoFit/>
            </a:bodyPr>
            <a:lstStyle/>
            <a:p>
              <a:pPr>
                <a:spcBef>
                  <a:spcPct val="50000"/>
                </a:spcBef>
              </a:pPr>
              <a:r>
                <a:rPr lang="en-US" b="1"/>
                <a:t>Intervention Outcomes</a:t>
              </a:r>
            </a:p>
          </p:txBody>
        </p:sp>
        <p:grpSp>
          <p:nvGrpSpPr>
            <p:cNvPr id="70665" name="Group 9"/>
            <p:cNvGrpSpPr>
              <a:grpSpLocks/>
            </p:cNvGrpSpPr>
            <p:nvPr/>
          </p:nvGrpSpPr>
          <p:grpSpPr bwMode="auto">
            <a:xfrm>
              <a:off x="3888" y="1488"/>
              <a:ext cx="1920" cy="2352"/>
              <a:chOff x="3888" y="1488"/>
              <a:chExt cx="1920" cy="2352"/>
            </a:xfrm>
          </p:grpSpPr>
          <p:sp>
            <p:nvSpPr>
              <p:cNvPr id="70666" name="Rectangle 10"/>
              <p:cNvSpPr>
                <a:spLocks noChangeArrowheads="1"/>
              </p:cNvSpPr>
              <p:nvPr/>
            </p:nvSpPr>
            <p:spPr bwMode="auto">
              <a:xfrm>
                <a:off x="3936" y="1488"/>
                <a:ext cx="1632" cy="211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0667" name="Text Box 11"/>
              <p:cNvSpPr txBox="1">
                <a:spLocks noChangeArrowheads="1"/>
              </p:cNvSpPr>
              <p:nvPr/>
            </p:nvSpPr>
            <p:spPr bwMode="auto">
              <a:xfrm>
                <a:off x="3888" y="3609"/>
                <a:ext cx="1920" cy="231"/>
              </a:xfrm>
              <a:prstGeom prst="rect">
                <a:avLst/>
              </a:prstGeom>
              <a:noFill/>
              <a:ln w="9525">
                <a:noFill/>
                <a:miter lim="800000"/>
                <a:headEnd/>
                <a:tailEnd/>
              </a:ln>
            </p:spPr>
            <p:txBody>
              <a:bodyPr>
                <a:spAutoFit/>
              </a:bodyPr>
              <a:lstStyle/>
              <a:p>
                <a:pPr>
                  <a:spcBef>
                    <a:spcPct val="50000"/>
                  </a:spcBef>
                </a:pPr>
                <a:r>
                  <a:rPr lang="en-US" b="1"/>
                  <a:t>0%	  	      100%</a:t>
                </a:r>
              </a:p>
            </p:txBody>
          </p:sp>
          <p:sp>
            <p:nvSpPr>
              <p:cNvPr id="70668" name="Freeform 12"/>
              <p:cNvSpPr>
                <a:spLocks/>
              </p:cNvSpPr>
              <p:nvPr/>
            </p:nvSpPr>
            <p:spPr bwMode="auto">
              <a:xfrm>
                <a:off x="3984" y="1488"/>
                <a:ext cx="1584" cy="1344"/>
              </a:xfrm>
              <a:custGeom>
                <a:avLst/>
                <a:gdLst>
                  <a:gd name="T0" fmla="*/ 16 w 1564"/>
                  <a:gd name="T1" fmla="*/ 0 h 1536"/>
                  <a:gd name="T2" fmla="*/ 28 w 1564"/>
                  <a:gd name="T3" fmla="*/ 46 h 1536"/>
                  <a:gd name="T4" fmla="*/ 199 w 1564"/>
                  <a:gd name="T5" fmla="*/ 169 h 1536"/>
                  <a:gd name="T6" fmla="*/ 235 w 1564"/>
                  <a:gd name="T7" fmla="*/ 175 h 1536"/>
                  <a:gd name="T8" fmla="*/ 318 w 1564"/>
                  <a:gd name="T9" fmla="*/ 185 h 1536"/>
                  <a:gd name="T10" fmla="*/ 471 w 1564"/>
                  <a:gd name="T11" fmla="*/ 201 h 1536"/>
                  <a:gd name="T12" fmla="*/ 641 w 1564"/>
                  <a:gd name="T13" fmla="*/ 215 h 1536"/>
                  <a:gd name="T14" fmla="*/ 1066 w 1564"/>
                  <a:gd name="T15" fmla="*/ 239 h 1536"/>
                  <a:gd name="T16" fmla="*/ 1760 w 1564"/>
                  <a:gd name="T17" fmla="*/ 266 h 1536"/>
                  <a:gd name="T18" fmla="*/ 1845 w 1564"/>
                  <a:gd name="T19" fmla="*/ 270 h 1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64"/>
                  <a:gd name="T31" fmla="*/ 0 h 1536"/>
                  <a:gd name="T32" fmla="*/ 1564 w 1564"/>
                  <a:gd name="T33" fmla="*/ 1536 h 1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64" h="1536">
                    <a:moveTo>
                      <a:pt x="16" y="0"/>
                    </a:moveTo>
                    <a:cubicBezTo>
                      <a:pt x="20" y="88"/>
                      <a:pt x="25" y="176"/>
                      <a:pt x="28" y="264"/>
                    </a:cubicBezTo>
                    <a:cubicBezTo>
                      <a:pt x="32" y="374"/>
                      <a:pt x="0" y="845"/>
                      <a:pt x="172" y="960"/>
                    </a:cubicBezTo>
                    <a:cubicBezTo>
                      <a:pt x="180" y="972"/>
                      <a:pt x="185" y="987"/>
                      <a:pt x="196" y="996"/>
                    </a:cubicBezTo>
                    <a:cubicBezTo>
                      <a:pt x="218" y="1015"/>
                      <a:pt x="268" y="1044"/>
                      <a:pt x="268" y="1044"/>
                    </a:cubicBezTo>
                    <a:cubicBezTo>
                      <a:pt x="304" y="1098"/>
                      <a:pt x="349" y="1112"/>
                      <a:pt x="400" y="1140"/>
                    </a:cubicBezTo>
                    <a:cubicBezTo>
                      <a:pt x="454" y="1170"/>
                      <a:pt x="491" y="1198"/>
                      <a:pt x="544" y="1224"/>
                    </a:cubicBezTo>
                    <a:cubicBezTo>
                      <a:pt x="657" y="1281"/>
                      <a:pt x="783" y="1316"/>
                      <a:pt x="904" y="1356"/>
                    </a:cubicBezTo>
                    <a:cubicBezTo>
                      <a:pt x="1097" y="1420"/>
                      <a:pt x="1290" y="1483"/>
                      <a:pt x="1492" y="1512"/>
                    </a:cubicBezTo>
                    <a:cubicBezTo>
                      <a:pt x="1516" y="1520"/>
                      <a:pt x="1564" y="1536"/>
                      <a:pt x="1564" y="1536"/>
                    </a:cubicBezTo>
                  </a:path>
                </a:pathLst>
              </a:custGeom>
              <a:noFill/>
              <a:ln w="38100" cmpd="sng">
                <a:solidFill>
                  <a:schemeClr val="tx1"/>
                </a:solidFill>
                <a:round/>
                <a:headEnd/>
                <a:tailEnd/>
              </a:ln>
            </p:spPr>
            <p:txBody>
              <a:bodyPr/>
              <a:lstStyle/>
              <a:p>
                <a:endParaRPr lang="en-US"/>
              </a:p>
            </p:txBody>
          </p:sp>
          <p:sp>
            <p:nvSpPr>
              <p:cNvPr id="70669" name="Text Box 13"/>
              <p:cNvSpPr txBox="1">
                <a:spLocks noChangeArrowheads="1"/>
              </p:cNvSpPr>
              <p:nvPr/>
            </p:nvSpPr>
            <p:spPr bwMode="auto">
              <a:xfrm>
                <a:off x="4176" y="1488"/>
                <a:ext cx="1248" cy="404"/>
              </a:xfrm>
              <a:prstGeom prst="rect">
                <a:avLst/>
              </a:prstGeom>
              <a:noFill/>
              <a:ln w="9525">
                <a:noFill/>
                <a:miter lim="800000"/>
                <a:headEnd/>
                <a:tailEnd/>
              </a:ln>
            </p:spPr>
            <p:txBody>
              <a:bodyPr>
                <a:spAutoFit/>
              </a:bodyPr>
              <a:lstStyle/>
              <a:p>
                <a:pPr>
                  <a:spcBef>
                    <a:spcPct val="50000"/>
                  </a:spcBef>
                </a:pPr>
                <a:r>
                  <a:rPr lang="en-US" b="1"/>
                  <a:t>Implementation Outcomes</a:t>
                </a:r>
              </a:p>
            </p:txBody>
          </p:sp>
          <p:sp>
            <p:nvSpPr>
              <p:cNvPr id="70670" name="Line 14"/>
              <p:cNvSpPr>
                <a:spLocks noChangeShapeType="1"/>
              </p:cNvSpPr>
              <p:nvPr/>
            </p:nvSpPr>
            <p:spPr bwMode="auto">
              <a:xfrm>
                <a:off x="3936" y="2352"/>
                <a:ext cx="240" cy="0"/>
              </a:xfrm>
              <a:prstGeom prst="line">
                <a:avLst/>
              </a:prstGeom>
              <a:noFill/>
              <a:ln w="9525">
                <a:solidFill>
                  <a:schemeClr val="tx1"/>
                </a:solidFill>
                <a:round/>
                <a:headEnd/>
                <a:tailEnd/>
              </a:ln>
            </p:spPr>
            <p:txBody>
              <a:bodyPr/>
              <a:lstStyle/>
              <a:p>
                <a:endParaRPr lang="en-US"/>
              </a:p>
            </p:txBody>
          </p:sp>
          <p:sp>
            <p:nvSpPr>
              <p:cNvPr id="70671" name="Line 15"/>
              <p:cNvSpPr>
                <a:spLocks noChangeShapeType="1"/>
              </p:cNvSpPr>
              <p:nvPr/>
            </p:nvSpPr>
            <p:spPr bwMode="auto">
              <a:xfrm>
                <a:off x="3936" y="2544"/>
                <a:ext cx="528" cy="0"/>
              </a:xfrm>
              <a:prstGeom prst="line">
                <a:avLst/>
              </a:prstGeom>
              <a:noFill/>
              <a:ln w="9525">
                <a:solidFill>
                  <a:schemeClr val="tx1"/>
                </a:solidFill>
                <a:round/>
                <a:headEnd/>
                <a:tailEnd/>
              </a:ln>
            </p:spPr>
            <p:txBody>
              <a:bodyPr/>
              <a:lstStyle/>
              <a:p>
                <a:endParaRPr lang="en-US"/>
              </a:p>
            </p:txBody>
          </p:sp>
          <p:sp>
            <p:nvSpPr>
              <p:cNvPr id="70672" name="Line 16"/>
              <p:cNvSpPr>
                <a:spLocks noChangeShapeType="1"/>
              </p:cNvSpPr>
              <p:nvPr/>
            </p:nvSpPr>
            <p:spPr bwMode="auto">
              <a:xfrm>
                <a:off x="3936" y="2736"/>
                <a:ext cx="1152" cy="0"/>
              </a:xfrm>
              <a:prstGeom prst="line">
                <a:avLst/>
              </a:prstGeom>
              <a:noFill/>
              <a:ln w="9525">
                <a:solidFill>
                  <a:schemeClr val="tx1"/>
                </a:solidFill>
                <a:round/>
                <a:headEnd/>
                <a:tailEnd/>
              </a:ln>
            </p:spPr>
            <p:txBody>
              <a:bodyPr/>
              <a:lstStyle/>
              <a:p>
                <a:endParaRPr lang="en-US"/>
              </a:p>
            </p:txBody>
          </p:sp>
          <p:sp>
            <p:nvSpPr>
              <p:cNvPr id="70673" name="Line 17"/>
              <p:cNvSpPr>
                <a:spLocks noChangeShapeType="1"/>
              </p:cNvSpPr>
              <p:nvPr/>
            </p:nvSpPr>
            <p:spPr bwMode="auto">
              <a:xfrm>
                <a:off x="3936" y="2928"/>
                <a:ext cx="1632" cy="0"/>
              </a:xfrm>
              <a:prstGeom prst="line">
                <a:avLst/>
              </a:prstGeom>
              <a:noFill/>
              <a:ln w="57150">
                <a:solidFill>
                  <a:srgbClr val="D57604"/>
                </a:solidFill>
                <a:round/>
                <a:headEnd/>
                <a:tailEnd/>
              </a:ln>
            </p:spPr>
            <p:txBody>
              <a:bodyPr/>
              <a:lstStyle/>
              <a:p>
                <a:endParaRPr lang="en-US"/>
              </a:p>
            </p:txBody>
          </p:sp>
          <p:sp>
            <p:nvSpPr>
              <p:cNvPr id="70674" name="Line 18"/>
              <p:cNvSpPr>
                <a:spLocks noChangeShapeType="1"/>
              </p:cNvSpPr>
              <p:nvPr/>
            </p:nvSpPr>
            <p:spPr bwMode="auto">
              <a:xfrm>
                <a:off x="3936" y="3120"/>
                <a:ext cx="1632" cy="0"/>
              </a:xfrm>
              <a:prstGeom prst="line">
                <a:avLst/>
              </a:prstGeom>
              <a:noFill/>
              <a:ln w="9525">
                <a:solidFill>
                  <a:schemeClr val="tx1"/>
                </a:solidFill>
                <a:round/>
                <a:headEnd/>
                <a:tailEnd/>
              </a:ln>
            </p:spPr>
            <p:txBody>
              <a:bodyPr/>
              <a:lstStyle/>
              <a:p>
                <a:endParaRPr lang="en-US"/>
              </a:p>
            </p:txBody>
          </p:sp>
          <p:sp>
            <p:nvSpPr>
              <p:cNvPr id="70675" name="Line 19"/>
              <p:cNvSpPr>
                <a:spLocks noChangeShapeType="1"/>
              </p:cNvSpPr>
              <p:nvPr/>
            </p:nvSpPr>
            <p:spPr bwMode="auto">
              <a:xfrm>
                <a:off x="3936" y="3360"/>
                <a:ext cx="1632" cy="0"/>
              </a:xfrm>
              <a:prstGeom prst="line">
                <a:avLst/>
              </a:prstGeom>
              <a:noFill/>
              <a:ln w="9525">
                <a:solidFill>
                  <a:schemeClr val="tx1"/>
                </a:solidFill>
                <a:round/>
                <a:headEnd/>
                <a:tailEnd/>
              </a:ln>
            </p:spPr>
            <p:txBody>
              <a:bodyPr/>
              <a:lstStyle/>
              <a:p>
                <a:endParaRPr lang="en-US"/>
              </a:p>
            </p:txBody>
          </p:sp>
          <p:sp>
            <p:nvSpPr>
              <p:cNvPr id="70676" name="Line 20"/>
              <p:cNvSpPr>
                <a:spLocks noChangeShapeType="1"/>
              </p:cNvSpPr>
              <p:nvPr/>
            </p:nvSpPr>
            <p:spPr bwMode="auto">
              <a:xfrm flipH="1">
                <a:off x="3936" y="2160"/>
                <a:ext cx="96" cy="0"/>
              </a:xfrm>
              <a:prstGeom prst="line">
                <a:avLst/>
              </a:prstGeom>
              <a:noFill/>
              <a:ln w="9525">
                <a:solidFill>
                  <a:schemeClr val="tx1"/>
                </a:solidFill>
                <a:round/>
                <a:headEnd/>
                <a:tailEnd/>
              </a:ln>
            </p:spPr>
            <p:txBody>
              <a:bodyPr/>
              <a:lstStyle/>
              <a:p>
                <a:endParaRPr lang="en-US"/>
              </a:p>
            </p:txBody>
          </p:sp>
        </p:grpSp>
      </p:grpSp>
      <p:sp>
        <p:nvSpPr>
          <p:cNvPr id="70663" name="Rectangle 21"/>
          <p:cNvSpPr>
            <a:spLocks noChangeArrowheads="1"/>
          </p:cNvSpPr>
          <p:nvPr/>
        </p:nvSpPr>
        <p:spPr bwMode="auto">
          <a:xfrm>
            <a:off x="6248400" y="4343400"/>
            <a:ext cx="2590800" cy="228600"/>
          </a:xfrm>
          <a:prstGeom prst="rect">
            <a:avLst/>
          </a:prstGeom>
          <a:gradFill rotWithShape="1">
            <a:gsLst>
              <a:gs pos="0">
                <a:srgbClr val="633702"/>
              </a:gs>
              <a:gs pos="50000">
                <a:srgbClr val="D57604"/>
              </a:gs>
              <a:gs pos="100000">
                <a:srgbClr val="633702"/>
              </a:gs>
            </a:gsLst>
            <a:lin ang="5400000" scaled="1"/>
          </a:gra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371600" y="228600"/>
            <a:ext cx="6400800" cy="1020763"/>
          </a:xfrm>
          <a:solidFill>
            <a:srgbClr val="00B050"/>
          </a:solidFill>
          <a:ln w="76200">
            <a:solidFill>
              <a:srgbClr val="FFFF00"/>
            </a:solidFill>
          </a:ln>
        </p:spPr>
        <p:txBody>
          <a:bodyPr/>
          <a:lstStyle/>
          <a:p>
            <a:pPr algn="ctr">
              <a:defRPr/>
            </a:pP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What</a:t>
            </a:r>
            <a:r>
              <a:rPr lang="en-US" sz="4800" dirty="0" smtClean="0">
                <a:cs typeface="+mj-cs"/>
              </a:rPr>
              <a:t> </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Works</a:t>
            </a:r>
            <a:endParaRPr lang="en-US" sz="4800" dirty="0" smtClean="0">
              <a:cs typeface="+mj-cs"/>
            </a:endParaRPr>
          </a:p>
        </p:txBody>
      </p:sp>
      <p:sp>
        <p:nvSpPr>
          <p:cNvPr id="72706" name="Rectangle 3"/>
          <p:cNvSpPr>
            <a:spLocks noGrp="1" noChangeArrowheads="1"/>
          </p:cNvSpPr>
          <p:nvPr>
            <p:ph type="body" idx="4294967295"/>
          </p:nvPr>
        </p:nvSpPr>
        <p:spPr>
          <a:xfrm>
            <a:off x="1828800" y="1600200"/>
            <a:ext cx="7315200" cy="4495800"/>
          </a:xfrm>
        </p:spPr>
        <p:txBody>
          <a:bodyPr/>
          <a:lstStyle/>
          <a:p>
            <a:pPr marL="0" indent="0">
              <a:buFontTx/>
              <a:buNone/>
            </a:pPr>
            <a:r>
              <a:rPr lang="en-US" b="1" smtClean="0">
                <a:solidFill>
                  <a:srgbClr val="001574"/>
                </a:solidFill>
              </a:rPr>
              <a:t>Effective </a:t>
            </a:r>
            <a:r>
              <a:rPr lang="en-US" sz="3600" b="1" u="sng" smtClean="0">
                <a:solidFill>
                  <a:srgbClr val="001574"/>
                </a:solidFill>
              </a:rPr>
              <a:t>intervention</a:t>
            </a:r>
            <a:r>
              <a:rPr lang="en-US" b="1" smtClean="0">
                <a:solidFill>
                  <a:srgbClr val="001574"/>
                </a:solidFill>
              </a:rPr>
              <a:t> practices</a:t>
            </a:r>
          </a:p>
          <a:p>
            <a:pPr marL="0" indent="0">
              <a:buFontTx/>
              <a:buNone/>
            </a:pPr>
            <a:r>
              <a:rPr lang="en-US" sz="3600" b="1" smtClean="0">
                <a:solidFill>
                  <a:srgbClr val="001574"/>
                </a:solidFill>
              </a:rPr>
              <a:t>+</a:t>
            </a:r>
          </a:p>
          <a:p>
            <a:pPr marL="0" indent="0">
              <a:buFontTx/>
              <a:buNone/>
            </a:pPr>
            <a:r>
              <a:rPr lang="en-US" b="1" smtClean="0">
                <a:solidFill>
                  <a:srgbClr val="001574"/>
                </a:solidFill>
              </a:rPr>
              <a:t>Effective </a:t>
            </a:r>
            <a:r>
              <a:rPr lang="en-US" sz="3600" b="1" u="sng" smtClean="0">
                <a:solidFill>
                  <a:srgbClr val="001574"/>
                </a:solidFill>
              </a:rPr>
              <a:t>implementation</a:t>
            </a:r>
            <a:r>
              <a:rPr lang="en-US" b="1" smtClean="0">
                <a:solidFill>
                  <a:srgbClr val="001574"/>
                </a:solidFill>
              </a:rPr>
              <a:t> practices</a:t>
            </a:r>
          </a:p>
          <a:p>
            <a:pPr marL="0" indent="0">
              <a:buFontTx/>
              <a:buNone/>
            </a:pPr>
            <a:endParaRPr lang="en-US" sz="3600" b="1" smtClean="0">
              <a:solidFill>
                <a:srgbClr val="001574"/>
              </a:solidFill>
            </a:endParaRPr>
          </a:p>
          <a:p>
            <a:pPr marL="0" indent="0">
              <a:buFontTx/>
              <a:buNone/>
            </a:pPr>
            <a:r>
              <a:rPr lang="en-US" sz="3600" b="1" smtClean="0">
                <a:solidFill>
                  <a:srgbClr val="D57604"/>
                </a:solidFill>
              </a:rPr>
              <a:t>Good </a:t>
            </a:r>
            <a:r>
              <a:rPr lang="en-US" sz="4000" b="1" u="sng" smtClean="0">
                <a:solidFill>
                  <a:srgbClr val="D57604"/>
                </a:solidFill>
              </a:rPr>
              <a:t>outcomes</a:t>
            </a:r>
            <a:r>
              <a:rPr lang="en-US" sz="3600" b="1" smtClean="0">
                <a:solidFill>
                  <a:srgbClr val="D57604"/>
                </a:solidFill>
              </a:rPr>
              <a:t> for students</a:t>
            </a:r>
          </a:p>
        </p:txBody>
      </p:sp>
      <p:sp>
        <p:nvSpPr>
          <p:cNvPr id="72707" name="Rectangle 4"/>
          <p:cNvSpPr>
            <a:spLocks noChangeArrowheads="1"/>
          </p:cNvSpPr>
          <p:nvPr/>
        </p:nvSpPr>
        <p:spPr bwMode="auto">
          <a:xfrm>
            <a:off x="228600" y="1219200"/>
            <a:ext cx="8915400" cy="76200"/>
          </a:xfrm>
          <a:prstGeom prst="rect">
            <a:avLst/>
          </a:prstGeom>
          <a:solidFill>
            <a:srgbClr val="990017"/>
          </a:solidFill>
          <a:ln w="9525">
            <a:solidFill>
              <a:srgbClr val="D57604"/>
            </a:solidFill>
            <a:miter lim="800000"/>
            <a:headEnd/>
            <a:tailEnd/>
          </a:ln>
        </p:spPr>
        <p:txBody>
          <a:bodyPr wrap="none" anchor="ctr"/>
          <a:lstStyle/>
          <a:p>
            <a:pPr algn="ctr"/>
            <a:endParaRPr lang="en-US">
              <a:solidFill>
                <a:srgbClr val="D57604"/>
              </a:solidFill>
            </a:endParaRPr>
          </a:p>
        </p:txBody>
      </p:sp>
      <p:sp>
        <p:nvSpPr>
          <p:cNvPr id="72708" name="Line 5"/>
          <p:cNvSpPr>
            <a:spLocks noChangeShapeType="1"/>
          </p:cNvSpPr>
          <p:nvPr/>
        </p:nvSpPr>
        <p:spPr bwMode="auto">
          <a:xfrm>
            <a:off x="1295400" y="3962400"/>
            <a:ext cx="6629400" cy="0"/>
          </a:xfrm>
          <a:prstGeom prst="line">
            <a:avLst/>
          </a:prstGeom>
          <a:noFill/>
          <a:ln w="38100">
            <a:solidFill>
              <a:srgbClr val="990017"/>
            </a:solidFill>
            <a:round/>
            <a:headEnd/>
            <a:tailEnd/>
          </a:ln>
        </p:spPr>
        <p:txBody>
          <a:bodyPr/>
          <a:lstStyle/>
          <a:p>
            <a:endParaRPr lang="en-US"/>
          </a:p>
        </p:txBody>
      </p:sp>
      <p:sp>
        <p:nvSpPr>
          <p:cNvPr id="72709" name="TextBox 5"/>
          <p:cNvSpPr txBox="1">
            <a:spLocks noChangeArrowheads="1"/>
          </p:cNvSpPr>
          <p:nvPr/>
        </p:nvSpPr>
        <p:spPr bwMode="auto">
          <a:xfrm>
            <a:off x="6324600" y="6324600"/>
            <a:ext cx="1981200" cy="369888"/>
          </a:xfrm>
          <a:prstGeom prst="rect">
            <a:avLst/>
          </a:prstGeom>
          <a:noFill/>
          <a:ln w="9525">
            <a:noFill/>
            <a:miter lim="800000"/>
            <a:headEnd/>
            <a:tailEnd/>
          </a:ln>
        </p:spPr>
        <p:txBody>
          <a:bodyPr>
            <a:spAutoFit/>
          </a:bodyPr>
          <a:lstStyle/>
          <a:p>
            <a:r>
              <a:rPr lang="en-US"/>
              <a:t>Fixsen (2010)</a:t>
            </a:r>
          </a:p>
        </p:txBody>
      </p:sp>
      <p:pic>
        <p:nvPicPr>
          <p:cNvPr id="72710"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533400" y="4495800"/>
            <a:ext cx="1274763" cy="1068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rrowheads="1"/>
          </p:cNvSpPr>
          <p:nvPr>
            <p:ph type="title"/>
          </p:nvPr>
        </p:nvSpPr>
        <p:spPr>
          <a:solidFill>
            <a:srgbClr val="00B050"/>
          </a:solidFill>
          <a:ln w="76200">
            <a:solidFill>
              <a:srgbClr val="FFFF00"/>
            </a:solidFill>
          </a:ln>
        </p:spPr>
        <p:txBody>
          <a:bodyPr/>
          <a:lstStyle/>
          <a:p>
            <a:pPr algn="ctr">
              <a:defRPr/>
            </a:pPr>
            <a:r>
              <a:rPr lang="en-US"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Got a plan?</a:t>
            </a:r>
          </a:p>
        </p:txBody>
      </p:sp>
      <p:pic>
        <p:nvPicPr>
          <p:cNvPr id="74754" name="Picture 3" descr="survey2"/>
          <p:cNvPicPr>
            <a:picLocks noChangeAspect="1" noChangeArrowheads="1"/>
          </p:cNvPicPr>
          <p:nvPr/>
        </p:nvPicPr>
        <p:blipFill>
          <a:blip r:embed="rId2"/>
          <a:srcRect/>
          <a:stretch>
            <a:fillRect/>
          </a:stretch>
        </p:blipFill>
        <p:spPr bwMode="auto">
          <a:xfrm>
            <a:off x="1066800" y="2133600"/>
            <a:ext cx="6934200" cy="44719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Date Placeholder 3"/>
          <p:cNvSpPr>
            <a:spLocks noGrp="1"/>
          </p:cNvSpPr>
          <p:nvPr>
            <p:ph type="dt" sz="quarter" idx="4294967295"/>
          </p:nvPr>
        </p:nvSpPr>
        <p:spPr bwMode="auto">
          <a:xfrm>
            <a:off x="6553200" y="6248400"/>
            <a:ext cx="1905000" cy="457200"/>
          </a:xfrm>
          <a:prstGeom prst="rect">
            <a:avLst/>
          </a:prstGeom>
          <a:noFill/>
          <a:ln>
            <a:miter lim="800000"/>
            <a:headEnd/>
            <a:tailEnd/>
          </a:ln>
        </p:spPr>
        <p:txBody>
          <a:bodyPr/>
          <a:lstStyle/>
          <a:p>
            <a:pPr algn="r" eaLnBrk="0" hangingPunct="0"/>
            <a:fld id="{947A02F1-34CF-46B4-B3D5-346F323EC420}" type="datetime1">
              <a:rPr lang="en-US" sz="1400">
                <a:solidFill>
                  <a:schemeClr val="folHlink"/>
                </a:solidFill>
              </a:rPr>
              <a:pPr algn="r" eaLnBrk="0" hangingPunct="0"/>
              <a:t>10/4/2010</a:t>
            </a:fld>
            <a:endParaRPr lang="en-US" sz="1400">
              <a:solidFill>
                <a:schemeClr val="folHlink"/>
              </a:solidFill>
            </a:endParaRPr>
          </a:p>
        </p:txBody>
      </p:sp>
      <p:sp>
        <p:nvSpPr>
          <p:cNvPr id="75778" name="Slide Number Placeholder 5"/>
          <p:cNvSpPr>
            <a:spLocks noGrp="1"/>
          </p:cNvSpPr>
          <p:nvPr>
            <p:ph type="sldNum" sz="quarter" idx="10"/>
          </p:nvPr>
        </p:nvSpPr>
        <p:spPr>
          <a:xfrm>
            <a:off x="0" y="6629400"/>
            <a:ext cx="2133600" cy="228600"/>
          </a:xfrm>
          <a:noFill/>
        </p:spPr>
        <p:txBody>
          <a:bodyPr/>
          <a:lstStyle/>
          <a:p>
            <a:pPr fontAlgn="base">
              <a:spcAft>
                <a:spcPct val="0"/>
              </a:spcAft>
            </a:pPr>
            <a:fld id="{7491946D-7DDA-454C-A1E2-B0A2E9F639EE}" type="slidenum">
              <a:rPr lang="en-US">
                <a:cs typeface="ヒラギノ角ゴ Pro W3"/>
              </a:rPr>
              <a:pPr fontAlgn="base">
                <a:spcAft>
                  <a:spcPct val="0"/>
                </a:spcAft>
              </a:pPr>
              <a:t>28</a:t>
            </a:fld>
            <a:endParaRPr lang="en-US">
              <a:cs typeface="ヒラギノ角ゴ Pro W3"/>
            </a:endParaRPr>
          </a:p>
        </p:txBody>
      </p:sp>
      <p:sp>
        <p:nvSpPr>
          <p:cNvPr id="75779" name="Rectangle 2"/>
          <p:cNvSpPr>
            <a:spLocks noGrp="1" noChangeArrowheads="1"/>
          </p:cNvSpPr>
          <p:nvPr>
            <p:ph type="title"/>
          </p:nvPr>
        </p:nvSpPr>
        <p:spPr>
          <a:solidFill>
            <a:srgbClr val="00B050"/>
          </a:solidFill>
          <a:ln w="76200">
            <a:solidFill>
              <a:srgbClr val="FFFF00"/>
            </a:solidFill>
          </a:ln>
        </p:spPr>
        <p:txBody>
          <a:bodyPr/>
          <a:lstStyle/>
          <a:p>
            <a:pPr algn="ctr"/>
            <a:r>
              <a:rPr lang="en-US" smtClean="0">
                <a:solidFill>
                  <a:schemeClr val="bg1"/>
                </a:solidFill>
              </a:rPr>
              <a:t>Basic Content</a:t>
            </a:r>
          </a:p>
        </p:txBody>
      </p:sp>
      <p:graphicFrame>
        <p:nvGraphicFramePr>
          <p:cNvPr id="7" name="Diagram 6"/>
          <p:cNvGraphicFramePr/>
          <p:nvPr/>
        </p:nvGraphicFramePr>
        <p:xfrm>
          <a:off x="685800" y="1600200"/>
          <a:ext cx="8001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Date Placeholder 3"/>
          <p:cNvSpPr>
            <a:spLocks noGrp="1"/>
          </p:cNvSpPr>
          <p:nvPr>
            <p:ph type="dt" sz="quarter" idx="4294967295"/>
          </p:nvPr>
        </p:nvSpPr>
        <p:spPr bwMode="auto">
          <a:xfrm>
            <a:off x="6553200" y="6248400"/>
            <a:ext cx="1905000" cy="457200"/>
          </a:xfrm>
          <a:prstGeom prst="rect">
            <a:avLst/>
          </a:prstGeom>
          <a:noFill/>
          <a:ln>
            <a:miter lim="800000"/>
            <a:headEnd/>
            <a:tailEnd/>
          </a:ln>
        </p:spPr>
        <p:txBody>
          <a:bodyPr/>
          <a:lstStyle/>
          <a:p>
            <a:pPr algn="r" eaLnBrk="0" hangingPunct="0"/>
            <a:fld id="{D317FEAD-BF95-4F07-A5CA-1B62C9CC7083}" type="datetime1">
              <a:rPr lang="en-US" sz="1400">
                <a:solidFill>
                  <a:schemeClr val="folHlink"/>
                </a:solidFill>
              </a:rPr>
              <a:pPr algn="r" eaLnBrk="0" hangingPunct="0"/>
              <a:t>10/4/2010</a:t>
            </a:fld>
            <a:endParaRPr lang="en-US" sz="1400">
              <a:solidFill>
                <a:schemeClr val="folHlink"/>
              </a:solidFill>
            </a:endParaRPr>
          </a:p>
        </p:txBody>
      </p:sp>
      <p:sp>
        <p:nvSpPr>
          <p:cNvPr id="77826" name="Slide Number Placeholder 5"/>
          <p:cNvSpPr>
            <a:spLocks noGrp="1"/>
          </p:cNvSpPr>
          <p:nvPr>
            <p:ph type="sldNum" sz="quarter" idx="10"/>
          </p:nvPr>
        </p:nvSpPr>
        <p:spPr>
          <a:xfrm>
            <a:off x="0" y="6629400"/>
            <a:ext cx="2133600" cy="228600"/>
          </a:xfrm>
          <a:noFill/>
        </p:spPr>
        <p:txBody>
          <a:bodyPr/>
          <a:lstStyle/>
          <a:p>
            <a:pPr fontAlgn="base">
              <a:spcAft>
                <a:spcPct val="0"/>
              </a:spcAft>
            </a:pPr>
            <a:fld id="{65ED6302-9C0B-44E4-A53D-EA60FB9DAD75}" type="slidenum">
              <a:rPr lang="en-US">
                <a:cs typeface="ヒラギノ角ゴ Pro W3"/>
              </a:rPr>
              <a:pPr fontAlgn="base">
                <a:spcAft>
                  <a:spcPct val="0"/>
                </a:spcAft>
              </a:pPr>
              <a:t>29</a:t>
            </a:fld>
            <a:endParaRPr lang="en-US">
              <a:cs typeface="ヒラギノ角ゴ Pro W3"/>
            </a:endParaRPr>
          </a:p>
        </p:txBody>
      </p:sp>
      <p:sp>
        <p:nvSpPr>
          <p:cNvPr id="77827" name="Rectangle 2"/>
          <p:cNvSpPr>
            <a:spLocks noGrp="1" noChangeArrowheads="1"/>
          </p:cNvSpPr>
          <p:nvPr>
            <p:ph type="title"/>
          </p:nvPr>
        </p:nvSpPr>
        <p:spPr>
          <a:xfrm>
            <a:off x="685800" y="228600"/>
            <a:ext cx="7772400" cy="1066800"/>
          </a:xfrm>
          <a:solidFill>
            <a:srgbClr val="00B050"/>
          </a:solidFill>
          <a:ln w="76200">
            <a:solidFill>
              <a:srgbClr val="FFFF00"/>
            </a:solidFill>
          </a:ln>
        </p:spPr>
        <p:txBody>
          <a:bodyPr/>
          <a:lstStyle/>
          <a:p>
            <a:pPr algn="ctr"/>
            <a:r>
              <a:rPr lang="en-US" smtClean="0">
                <a:solidFill>
                  <a:schemeClr val="bg1"/>
                </a:solidFill>
              </a:rPr>
              <a:t>What is the Purpose of A Long Range Implementation Plan?</a:t>
            </a:r>
          </a:p>
        </p:txBody>
      </p:sp>
      <p:sp>
        <p:nvSpPr>
          <p:cNvPr id="77828" name="Rectangle 3"/>
          <p:cNvSpPr>
            <a:spLocks noGrp="1" noChangeArrowheads="1"/>
          </p:cNvSpPr>
          <p:nvPr>
            <p:ph type="body" idx="1"/>
          </p:nvPr>
        </p:nvSpPr>
        <p:spPr/>
        <p:txBody>
          <a:bodyPr/>
          <a:lstStyle/>
          <a:p>
            <a:pPr>
              <a:lnSpc>
                <a:spcPct val="90000"/>
              </a:lnSpc>
            </a:pPr>
            <a:endParaRPr lang="en-US" smtClean="0">
              <a:latin typeface="Baskerville Old Face" pitchFamily="18" charset="0"/>
            </a:endParaRPr>
          </a:p>
          <a:p>
            <a:pPr>
              <a:lnSpc>
                <a:spcPct val="90000"/>
              </a:lnSpc>
            </a:pPr>
            <a:endParaRPr lang="en-US" smtClean="0"/>
          </a:p>
          <a:p>
            <a:pPr>
              <a:lnSpc>
                <a:spcPct val="90000"/>
              </a:lnSpc>
            </a:pPr>
            <a:endParaRPr lang="en-US" smtClean="0"/>
          </a:p>
        </p:txBody>
      </p:sp>
      <p:pic>
        <p:nvPicPr>
          <p:cNvPr id="77829" name="Picture 4" descr="C:\Documents and Settings\acloninger\Local Settings\Temporary Internet Files\Content.IE5\WLYFKTMV\MC900334668[1].wmf"/>
          <p:cNvPicPr>
            <a:picLocks noChangeAspect="1" noChangeArrowheads="1"/>
          </p:cNvPicPr>
          <p:nvPr/>
        </p:nvPicPr>
        <p:blipFill>
          <a:blip r:embed="rId3"/>
          <a:srcRect/>
          <a:stretch>
            <a:fillRect/>
          </a:stretch>
        </p:blipFill>
        <p:spPr bwMode="auto">
          <a:xfrm>
            <a:off x="3657600" y="2951163"/>
            <a:ext cx="1828800" cy="955675"/>
          </a:xfrm>
          <a:prstGeom prst="rect">
            <a:avLst/>
          </a:prstGeom>
          <a:noFill/>
          <a:ln w="9525">
            <a:noFill/>
            <a:miter lim="800000"/>
            <a:headEnd/>
            <a:tailEnd/>
          </a:ln>
        </p:spPr>
      </p:pic>
      <p:pic>
        <p:nvPicPr>
          <p:cNvPr id="77830" name="Picture 8" descr="C:\Documents and Settings\acloninger\Local Settings\Temporary Internet Files\Content.IE5\IIQ11T0E\MP900422961[1].jpg"/>
          <p:cNvPicPr>
            <a:picLocks noChangeAspect="1" noChangeArrowheads="1"/>
          </p:cNvPicPr>
          <p:nvPr/>
        </p:nvPicPr>
        <p:blipFill>
          <a:blip r:embed="rId4"/>
          <a:srcRect/>
          <a:stretch>
            <a:fillRect/>
          </a:stretch>
        </p:blipFill>
        <p:spPr bwMode="auto">
          <a:xfrm>
            <a:off x="2895600" y="1752600"/>
            <a:ext cx="5486400" cy="400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algn="ctr"/>
            <a:r>
              <a:rPr lang="en-US" smtClean="0"/>
              <a:t>Core Beliefs  </a:t>
            </a:r>
          </a:p>
        </p:txBody>
      </p:sp>
      <p:graphicFrame>
        <p:nvGraphicFramePr>
          <p:cNvPr id="5" name="Content Placeholder 4"/>
          <p:cNvGraphicFramePr>
            <a:graphicFrameLocks noGrp="1"/>
          </p:cNvGraphicFramePr>
          <p:nvPr>
            <p:ph sz="quarter" idx="1"/>
          </p:nvPr>
        </p:nvGraphicFramePr>
        <p:xfrm>
          <a:off x="152400" y="1600200"/>
          <a:ext cx="8991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2"/>
          <p:cNvSpPr txBox="1">
            <a:spLocks noRot="1" noChangeArrowheads="1"/>
          </p:cNvSpPr>
          <p:nvPr/>
        </p:nvSpPr>
        <p:spPr bwMode="auto">
          <a:xfrm>
            <a:off x="838200" y="457200"/>
            <a:ext cx="7772400" cy="9906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r>
              <a:rPr lang="en-US" sz="38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Core Beliefs</a:t>
            </a: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endParaRPr lang="en-US" sz="3800" b="1" kern="0" dirty="0">
              <a:solidFill>
                <a:srgbClr val="B4C12C"/>
              </a:solidFill>
              <a:latin typeface="+mj-lt"/>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rrowheads="1"/>
          </p:cNvSpPr>
          <p:nvPr>
            <p:ph type="title"/>
          </p:nvPr>
        </p:nvSpPr>
        <p:spPr>
          <a:xfrm>
            <a:off x="685800" y="304800"/>
            <a:ext cx="7772400" cy="1143000"/>
          </a:xfrm>
          <a:solidFill>
            <a:srgbClr val="00B050"/>
          </a:solidFill>
          <a:ln w="76200">
            <a:solidFill>
              <a:srgbClr val="FFFF00"/>
            </a:solidFill>
          </a:ln>
        </p:spPr>
        <p:txBody>
          <a:bodyPr/>
          <a:lstStyle/>
          <a:p>
            <a:pPr algn="ctr"/>
            <a:r>
              <a:rPr lang="en-US" smtClean="0">
                <a:solidFill>
                  <a:schemeClr val="bg1"/>
                </a:solidFill>
              </a:rPr>
              <a:t>Developing An Implementation Plan</a:t>
            </a:r>
          </a:p>
        </p:txBody>
      </p:sp>
      <p:graphicFrame>
        <p:nvGraphicFramePr>
          <p:cNvPr id="4" name="Content Placeholder 3"/>
          <p:cNvGraphicFramePr>
            <a:graphicFrameLocks noGrp="1"/>
          </p:cNvGraphicFramePr>
          <p:nvPr>
            <p:ph idx="1"/>
          </p:nvPr>
        </p:nvGraphicFramePr>
        <p:xfrm>
          <a:off x="685800" y="1524000"/>
          <a:ext cx="7772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9875" name="Picture 2" descr="C:\Documents and Settings\acloninger\Local Settings\Temporary Internet Files\Content.IE5\8PU74X67\MP900448452[1].jpg"/>
          <p:cNvPicPr>
            <a:picLocks noChangeAspect="1" noChangeArrowheads="1"/>
          </p:cNvPicPr>
          <p:nvPr/>
        </p:nvPicPr>
        <p:blipFill>
          <a:blip r:embed="rId8"/>
          <a:srcRect/>
          <a:stretch>
            <a:fillRect/>
          </a:stretch>
        </p:blipFill>
        <p:spPr bwMode="auto">
          <a:xfrm>
            <a:off x="3962400" y="1752600"/>
            <a:ext cx="1274763" cy="1068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rrowheads="1"/>
          </p:cNvSpPr>
          <p:nvPr>
            <p:ph type="title"/>
          </p:nvPr>
        </p:nvSpPr>
        <p:spPr>
          <a:xfrm>
            <a:off x="685800" y="304800"/>
            <a:ext cx="7772400" cy="1143000"/>
          </a:xfrm>
          <a:solidFill>
            <a:srgbClr val="00B050"/>
          </a:solidFill>
          <a:ln w="76200">
            <a:solidFill>
              <a:srgbClr val="FFFF00"/>
            </a:solidFill>
          </a:ln>
        </p:spPr>
        <p:txBody>
          <a:bodyPr/>
          <a:lstStyle/>
          <a:p>
            <a:pPr algn="ctr"/>
            <a:r>
              <a:rPr lang="en-US" smtClean="0">
                <a:solidFill>
                  <a:schemeClr val="bg1"/>
                </a:solidFill>
              </a:rPr>
              <a:t>Developing An Implementation Plan</a:t>
            </a:r>
          </a:p>
        </p:txBody>
      </p:sp>
      <p:sp>
        <p:nvSpPr>
          <p:cNvPr id="81922" name="Content Placeholder 4"/>
          <p:cNvSpPr>
            <a:spLocks noGrp="1"/>
          </p:cNvSpPr>
          <p:nvPr>
            <p:ph idx="1"/>
          </p:nvPr>
        </p:nvSpPr>
        <p:spPr>
          <a:xfrm rot="20228166">
            <a:off x="977900" y="2670175"/>
            <a:ext cx="2133600" cy="762000"/>
          </a:xfrm>
          <a:solidFill>
            <a:srgbClr val="FFFF00"/>
          </a:solidFill>
          <a:ln w="76200">
            <a:solidFill>
              <a:schemeClr val="tx1"/>
            </a:solidFill>
          </a:ln>
        </p:spPr>
        <p:txBody>
          <a:bodyPr anchor="ctr"/>
          <a:lstStyle/>
          <a:p>
            <a:pPr>
              <a:buFontTx/>
              <a:buNone/>
            </a:pPr>
            <a:r>
              <a:rPr lang="en-US" sz="3200" smtClean="0">
                <a:solidFill>
                  <a:schemeClr val="tx1"/>
                </a:solidFill>
              </a:rPr>
              <a:t>Resources</a:t>
            </a:r>
          </a:p>
        </p:txBody>
      </p:sp>
      <p:pic>
        <p:nvPicPr>
          <p:cNvPr id="81923" name="Picture 8" descr="C:\Documents and Settings\acloninger\Local Settings\Temporary Internet Files\Content.IE5\UVKEJ994\MP900387787[1].jpg"/>
          <p:cNvPicPr>
            <a:picLocks noChangeAspect="1" noChangeArrowheads="1"/>
          </p:cNvPicPr>
          <p:nvPr/>
        </p:nvPicPr>
        <p:blipFill>
          <a:blip r:embed="rId3"/>
          <a:srcRect/>
          <a:stretch>
            <a:fillRect/>
          </a:stretch>
        </p:blipFill>
        <p:spPr bwMode="auto">
          <a:xfrm>
            <a:off x="4648200" y="1676400"/>
            <a:ext cx="3362325" cy="4713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rrowheads="1"/>
          </p:cNvSpPr>
          <p:nvPr>
            <p:ph type="title"/>
          </p:nvPr>
        </p:nvSpPr>
        <p:spPr>
          <a:xfrm>
            <a:off x="533400" y="152400"/>
            <a:ext cx="7772400" cy="1143000"/>
          </a:xfrm>
          <a:solidFill>
            <a:srgbClr val="00B050"/>
          </a:solidFill>
          <a:ln w="76200">
            <a:solidFill>
              <a:srgbClr val="FFFF00"/>
            </a:solidFill>
          </a:ln>
        </p:spPr>
        <p:txBody>
          <a:bodyPr/>
          <a:lstStyle/>
          <a:p>
            <a:pPr algn="ctr"/>
            <a:r>
              <a:rPr lang="en-US" smtClean="0">
                <a:solidFill>
                  <a:schemeClr val="bg1"/>
                </a:solidFill>
              </a:rPr>
              <a:t>Developing An Implementation Plan</a:t>
            </a:r>
          </a:p>
        </p:txBody>
      </p:sp>
      <p:sp>
        <p:nvSpPr>
          <p:cNvPr id="83970" name="Rectangle 3"/>
          <p:cNvSpPr>
            <a:spLocks noGrp="1" noRot="1" noChangeArrowheads="1"/>
          </p:cNvSpPr>
          <p:nvPr>
            <p:ph idx="1"/>
          </p:nvPr>
        </p:nvSpPr>
        <p:spPr>
          <a:xfrm>
            <a:off x="0" y="1295400"/>
            <a:ext cx="8845550" cy="4800600"/>
          </a:xfrm>
        </p:spPr>
        <p:txBody>
          <a:bodyPr/>
          <a:lstStyle/>
          <a:p>
            <a:pPr lvl="1" algn="ctr">
              <a:buFont typeface="Wingdings" pitchFamily="2" charset="2"/>
              <a:buNone/>
            </a:pPr>
            <a:r>
              <a:rPr lang="en-US" sz="4000" smtClean="0"/>
              <a:t>Does it Work?</a:t>
            </a:r>
          </a:p>
          <a:p>
            <a:pPr lvl="1" algn="ctr">
              <a:buFont typeface="Wingdings" pitchFamily="2" charset="2"/>
              <a:buNone/>
            </a:pPr>
            <a:endParaRPr lang="en-US" sz="2400" smtClean="0"/>
          </a:p>
          <a:p>
            <a:pPr lvl="1"/>
            <a:r>
              <a:rPr lang="en-US" smtClean="0"/>
              <a:t>Frequent assessment of students</a:t>
            </a:r>
          </a:p>
          <a:p>
            <a:pPr lvl="1">
              <a:buFont typeface="Wingdings" pitchFamily="2" charset="2"/>
              <a:buNone/>
            </a:pPr>
            <a:endParaRPr lang="en-US" sz="800" smtClean="0"/>
          </a:p>
          <a:p>
            <a:pPr lvl="1"/>
            <a:r>
              <a:rPr lang="en-US" smtClean="0"/>
              <a:t>Assessment drives instruction</a:t>
            </a:r>
          </a:p>
          <a:p>
            <a:pPr lvl="1">
              <a:buFont typeface="Wingdings" pitchFamily="2" charset="2"/>
              <a:buNone/>
            </a:pPr>
            <a:endParaRPr lang="en-US" sz="800" smtClean="0"/>
          </a:p>
          <a:p>
            <a:pPr lvl="1"/>
            <a:r>
              <a:rPr lang="en-US" smtClean="0"/>
              <a:t>Formal review process of student progress and program effectiveness</a:t>
            </a:r>
          </a:p>
          <a:p>
            <a:pPr lvl="1">
              <a:buFont typeface="Wingdings" pitchFamily="2" charset="2"/>
              <a:buNone/>
            </a:pPr>
            <a:endParaRPr lang="en-US" sz="800" smtClean="0"/>
          </a:p>
          <a:p>
            <a:pPr lvl="1"/>
            <a:r>
              <a:rPr lang="en-US" smtClean="0"/>
              <a:t>Strong leadership and commitment of all involved/incentives </a:t>
            </a:r>
          </a:p>
        </p:txBody>
      </p:sp>
      <p:pic>
        <p:nvPicPr>
          <p:cNvPr id="83971"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6858000" y="2133600"/>
            <a:ext cx="1274763" cy="1068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2"/>
          <p:cNvSpPr>
            <a:spLocks noGrp="1"/>
          </p:cNvSpPr>
          <p:nvPr>
            <p:ph type="title"/>
          </p:nvPr>
        </p:nvSpPr>
        <p:spPr>
          <a:xfrm>
            <a:off x="1371600" y="152400"/>
            <a:ext cx="7772400" cy="990600"/>
          </a:xfrm>
        </p:spPr>
        <p:txBody>
          <a:bodyPr/>
          <a:lstStyle/>
          <a:p>
            <a:pPr algn="ctr"/>
            <a:r>
              <a:rPr lang="en-US" smtClean="0"/>
              <a:t>Data Meetings</a:t>
            </a:r>
          </a:p>
        </p:txBody>
      </p:sp>
      <p:sp>
        <p:nvSpPr>
          <p:cNvPr id="86018" name="Content Placeholder 1"/>
          <p:cNvSpPr>
            <a:spLocks noGrp="1"/>
          </p:cNvSpPr>
          <p:nvPr>
            <p:ph sz="quarter" idx="1"/>
          </p:nvPr>
        </p:nvSpPr>
        <p:spPr>
          <a:xfrm>
            <a:off x="1447800" y="1905000"/>
            <a:ext cx="6629400" cy="4224338"/>
          </a:xfrm>
        </p:spPr>
        <p:txBody>
          <a:bodyPr/>
          <a:lstStyle/>
          <a:p>
            <a:endParaRPr lang="en-US" sz="5600" smtClean="0"/>
          </a:p>
          <a:p>
            <a:pPr>
              <a:buFont typeface="Wingdings 3" pitchFamily="18" charset="2"/>
              <a:buNone/>
            </a:pPr>
            <a:endParaRPr lang="en-US" smtClean="0"/>
          </a:p>
        </p:txBody>
      </p:sp>
      <p:pic>
        <p:nvPicPr>
          <p:cNvPr id="86019" name="Picture 2" descr="C:\Documents and Settings\acloninger\Local Settings\Temporary Internet Files\Content.IE5\PKC7DTG1\MC900439359[1].jpg"/>
          <p:cNvPicPr>
            <a:picLocks noChangeAspect="1" noChangeArrowheads="1"/>
          </p:cNvPicPr>
          <p:nvPr/>
        </p:nvPicPr>
        <p:blipFill>
          <a:blip r:embed="rId2"/>
          <a:srcRect/>
          <a:stretch>
            <a:fillRect/>
          </a:stretch>
        </p:blipFill>
        <p:spPr bwMode="auto">
          <a:xfrm>
            <a:off x="1524000" y="1981200"/>
            <a:ext cx="5257800" cy="5257800"/>
          </a:xfrm>
          <a:prstGeom prst="rect">
            <a:avLst/>
          </a:prstGeom>
          <a:noFill/>
          <a:ln w="9525">
            <a:noFill/>
            <a:miter lim="800000"/>
            <a:headEnd/>
            <a:tailEnd/>
          </a:ln>
        </p:spPr>
      </p:pic>
      <p:sp>
        <p:nvSpPr>
          <p:cNvPr id="86020" name="Rectangle 7"/>
          <p:cNvSpPr>
            <a:spLocks noChangeArrowheads="1"/>
          </p:cNvSpPr>
          <p:nvPr/>
        </p:nvSpPr>
        <p:spPr bwMode="auto">
          <a:xfrm>
            <a:off x="4419600" y="5562600"/>
            <a:ext cx="4572000" cy="923925"/>
          </a:xfrm>
          <a:prstGeom prst="rect">
            <a:avLst/>
          </a:prstGeom>
          <a:solidFill>
            <a:schemeClr val="bg1"/>
          </a:solidFill>
          <a:ln w="76200">
            <a:solidFill>
              <a:schemeClr val="tx1"/>
            </a:solidFill>
            <a:miter lim="800000"/>
            <a:headEnd/>
            <a:tailEnd/>
          </a:ln>
        </p:spPr>
        <p:txBody>
          <a:bodyPr>
            <a:spAutoFit/>
          </a:bodyPr>
          <a:lstStyle/>
          <a:p>
            <a:r>
              <a:rPr lang="en-US" b="1">
                <a:solidFill>
                  <a:schemeClr val="accent2"/>
                </a:solidFill>
              </a:rPr>
              <a:t>Focus is on the progress of the class overall and the progress of individual students.</a:t>
            </a:r>
          </a:p>
        </p:txBody>
      </p:sp>
      <p:sp>
        <p:nvSpPr>
          <p:cNvPr id="86021" name="Rectangle 5"/>
          <p:cNvSpPr>
            <a:spLocks noChangeArrowheads="1"/>
          </p:cNvSpPr>
          <p:nvPr/>
        </p:nvSpPr>
        <p:spPr bwMode="auto">
          <a:xfrm rot="-1958859">
            <a:off x="4876800" y="4398963"/>
            <a:ext cx="1863725" cy="831850"/>
          </a:xfrm>
          <a:prstGeom prst="rect">
            <a:avLst/>
          </a:prstGeom>
          <a:solidFill>
            <a:srgbClr val="00B050"/>
          </a:solidFill>
          <a:ln w="76200">
            <a:solidFill>
              <a:srgbClr val="FFFF00"/>
            </a:solidFill>
            <a:miter lim="800000"/>
            <a:headEnd/>
            <a:tailEnd/>
          </a:ln>
        </p:spPr>
        <p:txBody>
          <a:bodyPr>
            <a:spAutoFit/>
          </a:bodyPr>
          <a:lstStyle/>
          <a:p>
            <a:r>
              <a:rPr lang="en-US" sz="2400" b="1">
                <a:solidFill>
                  <a:schemeClr val="bg1"/>
                </a:solidFill>
              </a:rPr>
              <a:t>Individual Teachers</a:t>
            </a:r>
          </a:p>
        </p:txBody>
      </p:sp>
      <p:sp>
        <p:nvSpPr>
          <p:cNvPr id="86022" name="Rectangle 8"/>
          <p:cNvSpPr>
            <a:spLocks noChangeArrowheads="1"/>
          </p:cNvSpPr>
          <p:nvPr/>
        </p:nvSpPr>
        <p:spPr bwMode="auto">
          <a:xfrm>
            <a:off x="1371600" y="1524000"/>
            <a:ext cx="4572000" cy="923925"/>
          </a:xfrm>
          <a:prstGeom prst="rect">
            <a:avLst/>
          </a:prstGeom>
          <a:solidFill>
            <a:schemeClr val="bg1"/>
          </a:solidFill>
          <a:ln w="76200">
            <a:solidFill>
              <a:schemeClr val="tx1"/>
            </a:solidFill>
            <a:miter lim="800000"/>
            <a:headEnd/>
            <a:tailEnd/>
          </a:ln>
        </p:spPr>
        <p:txBody>
          <a:bodyPr>
            <a:spAutoFit/>
          </a:bodyPr>
          <a:lstStyle/>
          <a:p>
            <a:r>
              <a:rPr lang="en-US" b="1">
                <a:solidFill>
                  <a:schemeClr val="accent2"/>
                </a:solidFill>
              </a:rPr>
              <a:t>The purpose is to evaluate the effectiveness of the overall approach to intervention for students.</a:t>
            </a:r>
          </a:p>
        </p:txBody>
      </p:sp>
      <p:sp>
        <p:nvSpPr>
          <p:cNvPr id="86023" name="Rectangle 4"/>
          <p:cNvSpPr>
            <a:spLocks noChangeArrowheads="1"/>
          </p:cNvSpPr>
          <p:nvPr/>
        </p:nvSpPr>
        <p:spPr bwMode="auto">
          <a:xfrm rot="-1645679">
            <a:off x="-69850" y="1074738"/>
            <a:ext cx="3124200" cy="461962"/>
          </a:xfrm>
          <a:prstGeom prst="rect">
            <a:avLst/>
          </a:prstGeom>
          <a:solidFill>
            <a:srgbClr val="00B050"/>
          </a:solidFill>
          <a:ln w="76200">
            <a:solidFill>
              <a:srgbClr val="FFFF00"/>
            </a:solidFill>
            <a:miter lim="800000"/>
            <a:headEnd/>
            <a:tailEnd/>
          </a:ln>
        </p:spPr>
        <p:txBody>
          <a:bodyPr>
            <a:spAutoFit/>
          </a:bodyPr>
          <a:lstStyle/>
          <a:p>
            <a:r>
              <a:rPr lang="en-US" sz="2400" b="1">
                <a:solidFill>
                  <a:schemeClr val="bg1"/>
                </a:solidFill>
              </a:rPr>
              <a:t>Grade Level Teams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1" name="Picture 2" descr="C:\Users\Administrator\AppData\Local\Microsoft\Windows\Temporary Internet Files\Content.IE5\KZL8MDJM\MPj04393300000[1].jpg"/>
          <p:cNvPicPr>
            <a:picLocks noChangeAspect="1" noChangeArrowheads="1"/>
          </p:cNvPicPr>
          <p:nvPr/>
        </p:nvPicPr>
        <p:blipFill>
          <a:blip r:embed="rId3"/>
          <a:srcRect/>
          <a:stretch>
            <a:fillRect/>
          </a:stretch>
        </p:blipFill>
        <p:spPr bwMode="auto">
          <a:xfrm>
            <a:off x="228600" y="3200400"/>
            <a:ext cx="2286000" cy="3124200"/>
          </a:xfrm>
          <a:prstGeom prst="rect">
            <a:avLst/>
          </a:prstGeom>
          <a:noFill/>
          <a:ln w="9525">
            <a:noFill/>
            <a:miter lim="800000"/>
            <a:headEnd/>
            <a:tailEnd/>
          </a:ln>
        </p:spPr>
      </p:pic>
      <p:pic>
        <p:nvPicPr>
          <p:cNvPr id="87042" name="Picture 4" descr="C:\Users\Administrator\AppData\Local\Microsoft\Windows\Temporary Internet Files\Content.IE5\W0QQUD8S\MPj04393310000[1].jpg"/>
          <p:cNvPicPr>
            <a:picLocks noChangeAspect="1" noChangeArrowheads="1"/>
          </p:cNvPicPr>
          <p:nvPr/>
        </p:nvPicPr>
        <p:blipFill>
          <a:blip r:embed="rId4"/>
          <a:srcRect/>
          <a:stretch>
            <a:fillRect/>
          </a:stretch>
        </p:blipFill>
        <p:spPr bwMode="auto">
          <a:xfrm>
            <a:off x="6172200" y="3048000"/>
            <a:ext cx="2590800" cy="3810000"/>
          </a:xfrm>
          <a:prstGeom prst="rect">
            <a:avLst/>
          </a:prstGeom>
          <a:noFill/>
          <a:ln w="9525">
            <a:noFill/>
            <a:miter lim="800000"/>
            <a:headEnd/>
            <a:tailEnd/>
          </a:ln>
        </p:spPr>
      </p:pic>
      <p:pic>
        <p:nvPicPr>
          <p:cNvPr id="87043" name="Picture 6" descr="C:\Users\Administrator\AppData\Local\Microsoft\Windows\Temporary Internet Files\Content.IE5\ZC6H2ALB\MPj04393360000[1].jpg"/>
          <p:cNvPicPr>
            <a:picLocks noChangeAspect="1" noChangeArrowheads="1"/>
          </p:cNvPicPr>
          <p:nvPr/>
        </p:nvPicPr>
        <p:blipFill>
          <a:blip r:embed="rId5"/>
          <a:srcRect/>
          <a:stretch>
            <a:fillRect/>
          </a:stretch>
        </p:blipFill>
        <p:spPr bwMode="auto">
          <a:xfrm>
            <a:off x="3200400" y="3276600"/>
            <a:ext cx="2057400" cy="2971800"/>
          </a:xfrm>
          <a:prstGeom prst="rect">
            <a:avLst/>
          </a:prstGeom>
          <a:noFill/>
          <a:ln w="9525">
            <a:noFill/>
            <a:miter lim="800000"/>
            <a:headEnd/>
            <a:tailEnd/>
          </a:ln>
        </p:spPr>
      </p:pic>
      <p:sp>
        <p:nvSpPr>
          <p:cNvPr id="87044" name="Content Placeholder 6"/>
          <p:cNvSpPr>
            <a:spLocks noGrp="1"/>
          </p:cNvSpPr>
          <p:nvPr>
            <p:ph sz="quarter" idx="1"/>
          </p:nvPr>
        </p:nvSpPr>
        <p:spPr>
          <a:xfrm>
            <a:off x="457200" y="533400"/>
            <a:ext cx="7467600" cy="2667000"/>
          </a:xfrm>
          <a:solidFill>
            <a:srgbClr val="00B050"/>
          </a:solidFill>
          <a:ln w="76200">
            <a:solidFill>
              <a:srgbClr val="FFFF00"/>
            </a:solidFill>
          </a:ln>
        </p:spPr>
        <p:txBody>
          <a:bodyPr/>
          <a:lstStyle/>
          <a:p>
            <a:pPr>
              <a:buFontTx/>
              <a:buNone/>
            </a:pPr>
            <a:endParaRPr lang="en-US" smtClean="0"/>
          </a:p>
          <a:p>
            <a:pPr algn="ctr">
              <a:buFontTx/>
              <a:buNone/>
            </a:pPr>
            <a:r>
              <a:rPr lang="en-US" smtClean="0"/>
              <a:t>	</a:t>
            </a:r>
            <a:r>
              <a:rPr lang="en-US" smtClean="0">
                <a:solidFill>
                  <a:schemeClr val="bg1"/>
                </a:solidFill>
              </a:rPr>
              <a:t>“It is unfair to teachers and students to half-heartedly implement literacy intervention.  Children’s futures are at stake.”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a:xfrm>
            <a:off x="1143000" y="0"/>
            <a:ext cx="7467600" cy="1143000"/>
          </a:xfrm>
        </p:spPr>
        <p:txBody>
          <a:bodyPr anchor="b"/>
          <a:lstStyle/>
          <a:p>
            <a:r>
              <a:rPr lang="en-US" smtClean="0"/>
              <a:t>Questions</a:t>
            </a:r>
          </a:p>
        </p:txBody>
      </p:sp>
      <p:pic>
        <p:nvPicPr>
          <p:cNvPr id="89090" name="Picture 6" descr="questions"/>
          <p:cNvPicPr>
            <a:picLocks noGrp="1" noChangeAspect="1" noChangeArrowheads="1"/>
          </p:cNvPicPr>
          <p:nvPr>
            <p:ph sz="quarter" idx="1"/>
          </p:nvPr>
        </p:nvPicPr>
        <p:blipFill>
          <a:blip r:embed="rId3"/>
          <a:srcRect/>
          <a:stretch>
            <a:fillRect/>
          </a:stretch>
        </p:blipFill>
        <p:spPr>
          <a:xfrm>
            <a:off x="301625" y="1527175"/>
            <a:ext cx="8504238" cy="4572000"/>
          </a:xfrm>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3"/>
          <p:cNvSpPr>
            <a:spLocks noGrp="1" noChangeArrowheads="1"/>
          </p:cNvSpPr>
          <p:nvPr>
            <p:ph type="body" idx="1"/>
          </p:nvPr>
        </p:nvSpPr>
        <p:spPr>
          <a:xfrm>
            <a:off x="304800" y="381000"/>
            <a:ext cx="8229600" cy="2133600"/>
          </a:xfrm>
        </p:spPr>
        <p:txBody>
          <a:bodyPr/>
          <a:lstStyle/>
          <a:p>
            <a:pPr algn="ctr">
              <a:buFontTx/>
              <a:buNone/>
            </a:pPr>
            <a:endParaRPr lang="en-US" sz="2600" smtClean="0"/>
          </a:p>
          <a:p>
            <a:pPr algn="ctr">
              <a:buFontTx/>
              <a:buNone/>
            </a:pPr>
            <a:endParaRPr lang="en-US" sz="2600" smtClean="0"/>
          </a:p>
          <a:p>
            <a:pPr>
              <a:buFontTx/>
              <a:buNone/>
            </a:pPr>
            <a:r>
              <a:rPr lang="en-US" sz="2600" smtClean="0"/>
              <a:t>Contact Information: </a:t>
            </a:r>
          </a:p>
          <a:p>
            <a:pPr>
              <a:buFontTx/>
              <a:buNone/>
            </a:pPr>
            <a:endParaRPr lang="en-US" sz="2600" smtClean="0"/>
          </a:p>
          <a:p>
            <a:pPr>
              <a:buFontTx/>
              <a:buNone/>
            </a:pPr>
            <a:endParaRPr lang="en-US" sz="2600" smtClean="0"/>
          </a:p>
          <a:p>
            <a:pPr>
              <a:buFontTx/>
              <a:buNone/>
            </a:pPr>
            <a:r>
              <a:rPr lang="en-US" sz="2600" smtClean="0"/>
              <a:t>Angie Cloninger:</a:t>
            </a:r>
          </a:p>
          <a:p>
            <a:pPr>
              <a:buFontTx/>
              <a:buNone/>
            </a:pPr>
            <a:r>
              <a:rPr lang="en-US" sz="2600" smtClean="0"/>
              <a:t> acloninger@dpi.state.nc.us</a:t>
            </a:r>
          </a:p>
          <a:p>
            <a:pPr>
              <a:buFontTx/>
              <a:buNone/>
            </a:pPr>
            <a:r>
              <a:rPr lang="en-US" sz="2600" smtClean="0"/>
              <a:t>Phone number – 919-609-7926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algn="ctr"/>
            <a:r>
              <a:rPr lang="en-US" smtClean="0"/>
              <a:t>Core Beliefs  </a:t>
            </a:r>
          </a:p>
        </p:txBody>
      </p:sp>
      <p:graphicFrame>
        <p:nvGraphicFramePr>
          <p:cNvPr id="5" name="Content Placeholder 4"/>
          <p:cNvGraphicFramePr>
            <a:graphicFrameLocks noGrp="1"/>
          </p:cNvGraphicFramePr>
          <p:nvPr>
            <p:ph sz="quarter" idx="1"/>
          </p:nvPr>
        </p:nvGraphicFramePr>
        <p:xfrm>
          <a:off x="685800" y="1600200"/>
          <a:ext cx="7772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2"/>
          <p:cNvSpPr txBox="1">
            <a:spLocks noRot="1" noChangeArrowheads="1"/>
          </p:cNvSpPr>
          <p:nvPr/>
        </p:nvSpPr>
        <p:spPr bwMode="auto">
          <a:xfrm>
            <a:off x="838200" y="457200"/>
            <a:ext cx="7772400" cy="9906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r>
              <a:rPr lang="en-US" sz="38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Core Beliefs</a:t>
            </a: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endParaRPr lang="en-US" sz="3800" b="1" kern="0" dirty="0">
              <a:solidFill>
                <a:srgbClr val="B4C12C"/>
              </a:solidFill>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457200" y="228600"/>
            <a:ext cx="8229600" cy="1139825"/>
          </a:xfrm>
        </p:spPr>
        <p:txBody>
          <a:bodyPr/>
          <a:lstStyle/>
          <a:p>
            <a:pPr algn="ctr"/>
            <a:r>
              <a:rPr lang="en-US" u="sng" smtClean="0"/>
              <a:t>I Knew You Could</a:t>
            </a:r>
            <a:r>
              <a:rPr lang="en-US" smtClean="0"/>
              <a:t/>
            </a:r>
            <a:br>
              <a:rPr lang="en-US" smtClean="0"/>
            </a:br>
            <a:r>
              <a:rPr lang="en-US" sz="2000" smtClean="0"/>
              <a:t>Craig Dorfman</a:t>
            </a:r>
            <a:endParaRPr lang="en-US" u="sng" smtClean="0"/>
          </a:p>
        </p:txBody>
      </p:sp>
      <p:sp>
        <p:nvSpPr>
          <p:cNvPr id="4" name="Rectangle 2"/>
          <p:cNvSpPr txBox="1">
            <a:spLocks noRot="1" noChangeArrowheads="1"/>
          </p:cNvSpPr>
          <p:nvPr/>
        </p:nvSpPr>
        <p:spPr bwMode="auto">
          <a:xfrm>
            <a:off x="838200" y="457200"/>
            <a:ext cx="7772400" cy="9906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r>
              <a:rPr lang="en-US" sz="38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Core Beliefs</a:t>
            </a: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endParaRPr lang="en-US" sz="3800" b="1" kern="0" dirty="0">
              <a:solidFill>
                <a:srgbClr val="B4C12C"/>
              </a:solidFill>
              <a:latin typeface="+mj-lt"/>
              <a:ea typeface="+mj-ea"/>
              <a:cs typeface="+mj-cs"/>
            </a:endParaRPr>
          </a:p>
        </p:txBody>
      </p:sp>
      <p:pic>
        <p:nvPicPr>
          <p:cNvPr id="31747" name="Picture 2" descr="C:\Documents and Settings\acloninger\Local Settings\Temporary Internet Files\Content.IE5\WHYRSPER\MP900398765[1].jpg"/>
          <p:cNvPicPr>
            <a:picLocks noChangeAspect="1" noChangeArrowheads="1"/>
          </p:cNvPicPr>
          <p:nvPr/>
        </p:nvPicPr>
        <p:blipFill>
          <a:blip r:embed="rId2"/>
          <a:srcRect/>
          <a:stretch>
            <a:fillRect/>
          </a:stretch>
        </p:blipFill>
        <p:spPr bwMode="auto">
          <a:xfrm>
            <a:off x="4724400" y="3124200"/>
            <a:ext cx="4160838" cy="2971800"/>
          </a:xfrm>
          <a:prstGeom prst="rect">
            <a:avLst/>
          </a:prstGeom>
          <a:noFill/>
          <a:ln w="9525">
            <a:noFill/>
            <a:miter lim="800000"/>
            <a:headEnd/>
            <a:tailEnd/>
          </a:ln>
        </p:spPr>
      </p:pic>
      <p:sp>
        <p:nvSpPr>
          <p:cNvPr id="31748" name="Rectangle 3"/>
          <p:cNvSpPr>
            <a:spLocks noGrp="1" noChangeArrowheads="1"/>
          </p:cNvSpPr>
          <p:nvPr>
            <p:ph sz="quarter" idx="1"/>
          </p:nvPr>
        </p:nvSpPr>
        <p:spPr>
          <a:xfrm>
            <a:off x="381000" y="2514600"/>
            <a:ext cx="4038600" cy="2667000"/>
          </a:xfrm>
          <a:ln w="76200">
            <a:solidFill>
              <a:srgbClr val="00B050"/>
            </a:solidFill>
          </a:ln>
        </p:spPr>
        <p:txBody>
          <a:bodyPr/>
          <a:lstStyle/>
          <a:p>
            <a:pPr algn="ctr">
              <a:buFontTx/>
              <a:buNone/>
            </a:pPr>
            <a:r>
              <a:rPr lang="en-US" smtClean="0"/>
              <a:t>   Every child is unique and must be taught according to their individual strengths and weaknesses.  </a:t>
            </a:r>
          </a:p>
          <a:p>
            <a:pPr>
              <a:buFontTx/>
              <a:buNone/>
            </a:pPr>
            <a:r>
              <a:rPr lang="en-US" smtClean="0"/>
              <a:t>        </a:t>
            </a:r>
          </a:p>
        </p:txBody>
      </p:sp>
      <p:sp>
        <p:nvSpPr>
          <p:cNvPr id="6" name="Rectangle 5"/>
          <p:cNvSpPr/>
          <p:nvPr/>
        </p:nvSpPr>
        <p:spPr>
          <a:xfrm>
            <a:off x="4876800" y="2133600"/>
            <a:ext cx="4114800" cy="461963"/>
          </a:xfrm>
          <a:prstGeom prst="rect">
            <a:avLst/>
          </a:prstGeom>
          <a:ln w="76200">
            <a:solidFill>
              <a:srgbClr val="00B050"/>
            </a:solidFill>
          </a:ln>
        </p:spPr>
        <p:txBody>
          <a:bodyPr wrap="none">
            <a:spAutoFit/>
          </a:bodyPr>
          <a:lstStyle/>
          <a:p>
            <a:pPr fontAlgn="auto">
              <a:spcBef>
                <a:spcPts val="0"/>
              </a:spcBef>
              <a:spcAft>
                <a:spcPts val="0"/>
              </a:spcAft>
              <a:defRPr/>
            </a:pPr>
            <a:r>
              <a:rPr lang="en-US" sz="2400" b="1" dirty="0">
                <a:solidFill>
                  <a:schemeClr val="accent2">
                    <a:lumMod val="60000"/>
                    <a:lumOff val="40000"/>
                  </a:schemeClr>
                </a:solidFill>
                <a:latin typeface="+mn-lt"/>
                <a:ea typeface="+mn-ea"/>
                <a:cs typeface="+mn-cs"/>
              </a:rPr>
              <a:t>Reading is a journey………</a:t>
            </a:r>
            <a:endParaRPr lang="en-US" sz="2400" b="1" dirty="0">
              <a:solidFill>
                <a:schemeClr val="accent2">
                  <a:lumMod val="60000"/>
                  <a:lumOff val="40000"/>
                </a:schemeClr>
              </a:solidFill>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0" y="0"/>
            <a:ext cx="9144000" cy="1752600"/>
          </a:xfrm>
        </p:spPr>
        <p:txBody>
          <a:bodyPr/>
          <a:lstStyle/>
          <a:p>
            <a:r>
              <a:rPr lang="en-US" smtClean="0"/>
              <a:t>Differences in Learning to Read</a:t>
            </a:r>
          </a:p>
        </p:txBody>
      </p:sp>
      <p:sp>
        <p:nvSpPr>
          <p:cNvPr id="32770" name="Rectangle 3"/>
          <p:cNvSpPr>
            <a:spLocks noGrp="1" noChangeArrowheads="1"/>
          </p:cNvSpPr>
          <p:nvPr>
            <p:ph type="body" idx="1"/>
          </p:nvPr>
        </p:nvSpPr>
        <p:spPr>
          <a:xfrm>
            <a:off x="0" y="1524000"/>
            <a:ext cx="9144000" cy="5486400"/>
          </a:xfrm>
          <a:solidFill>
            <a:srgbClr val="FFFF00"/>
          </a:solidFill>
        </p:spPr>
        <p:txBody>
          <a:bodyPr/>
          <a:lstStyle/>
          <a:p>
            <a:r>
              <a:rPr lang="en-US" smtClean="0"/>
              <a:t>Able to read:</a:t>
            </a:r>
          </a:p>
          <a:p>
            <a:pPr>
              <a:buFontTx/>
              <a:buNone/>
            </a:pPr>
            <a:endParaRPr lang="en-US" sz="2100" smtClean="0"/>
          </a:p>
          <a:p>
            <a:r>
              <a:rPr lang="en-US" smtClean="0"/>
              <a:t>Learn with ease:</a:t>
            </a:r>
          </a:p>
          <a:p>
            <a:pPr>
              <a:buFontTx/>
              <a:buNone/>
            </a:pPr>
            <a:endParaRPr lang="en-US" sz="2100" smtClean="0"/>
          </a:p>
          <a:p>
            <a:r>
              <a:rPr lang="en-US" smtClean="0"/>
              <a:t>Learn with support:</a:t>
            </a:r>
          </a:p>
          <a:p>
            <a:pPr>
              <a:buFontTx/>
              <a:buNone/>
            </a:pPr>
            <a:endParaRPr lang="en-US" sz="2100" smtClean="0"/>
          </a:p>
          <a:p>
            <a:r>
              <a:rPr lang="en-US" smtClean="0"/>
              <a:t>Learn with intensive support:</a:t>
            </a:r>
          </a:p>
          <a:p>
            <a:pPr>
              <a:buFontTx/>
              <a:buNone/>
            </a:pPr>
            <a:endParaRPr lang="en-US" sz="2600" smtClean="0"/>
          </a:p>
          <a:p>
            <a:r>
              <a:rPr lang="en-US" smtClean="0"/>
              <a:t>Have pervasive reading disabilities:</a:t>
            </a:r>
          </a:p>
        </p:txBody>
      </p:sp>
      <p:pic>
        <p:nvPicPr>
          <p:cNvPr id="32771" name="Picture 4" descr="MPj04117070000[1]"/>
          <p:cNvPicPr>
            <a:picLocks noChangeAspect="1" noChangeArrowheads="1"/>
          </p:cNvPicPr>
          <p:nvPr/>
        </p:nvPicPr>
        <p:blipFill>
          <a:blip r:embed="rId3"/>
          <a:srcRect/>
          <a:stretch>
            <a:fillRect/>
          </a:stretch>
        </p:blipFill>
        <p:spPr bwMode="auto">
          <a:xfrm>
            <a:off x="3505200" y="2514600"/>
            <a:ext cx="669925" cy="838200"/>
          </a:xfrm>
          <a:prstGeom prst="rect">
            <a:avLst/>
          </a:prstGeom>
          <a:noFill/>
          <a:ln w="9525">
            <a:noFill/>
            <a:miter lim="800000"/>
            <a:headEnd/>
            <a:tailEnd/>
          </a:ln>
        </p:spPr>
      </p:pic>
      <p:pic>
        <p:nvPicPr>
          <p:cNvPr id="32772" name="Picture 5" descr="MPj04020510000[1]"/>
          <p:cNvPicPr>
            <a:picLocks noChangeAspect="1" noChangeArrowheads="1"/>
          </p:cNvPicPr>
          <p:nvPr/>
        </p:nvPicPr>
        <p:blipFill>
          <a:blip r:embed="rId4"/>
          <a:srcRect/>
          <a:stretch>
            <a:fillRect/>
          </a:stretch>
        </p:blipFill>
        <p:spPr bwMode="auto">
          <a:xfrm>
            <a:off x="5867400" y="2743200"/>
            <a:ext cx="762000" cy="603250"/>
          </a:xfrm>
          <a:prstGeom prst="rect">
            <a:avLst/>
          </a:prstGeom>
          <a:noFill/>
          <a:ln w="9525">
            <a:noFill/>
            <a:miter lim="800000"/>
            <a:headEnd/>
            <a:tailEnd/>
          </a:ln>
        </p:spPr>
      </p:pic>
      <p:pic>
        <p:nvPicPr>
          <p:cNvPr id="32773" name="Picture 6" descr="MPj04036590000[1]"/>
          <p:cNvPicPr>
            <a:picLocks noChangeAspect="1" noChangeArrowheads="1"/>
          </p:cNvPicPr>
          <p:nvPr/>
        </p:nvPicPr>
        <p:blipFill>
          <a:blip r:embed="rId5"/>
          <a:srcRect/>
          <a:stretch>
            <a:fillRect/>
          </a:stretch>
        </p:blipFill>
        <p:spPr bwMode="auto">
          <a:xfrm>
            <a:off x="5029200" y="2667000"/>
            <a:ext cx="711200" cy="646113"/>
          </a:xfrm>
          <a:prstGeom prst="rect">
            <a:avLst/>
          </a:prstGeom>
          <a:noFill/>
          <a:ln w="9525">
            <a:noFill/>
            <a:miter lim="800000"/>
            <a:headEnd/>
            <a:tailEnd/>
          </a:ln>
        </p:spPr>
      </p:pic>
      <p:pic>
        <p:nvPicPr>
          <p:cNvPr id="32774" name="Picture 7" descr="MPj04026230000[1]"/>
          <p:cNvPicPr>
            <a:picLocks noChangeAspect="1" noChangeArrowheads="1"/>
          </p:cNvPicPr>
          <p:nvPr/>
        </p:nvPicPr>
        <p:blipFill>
          <a:blip r:embed="rId6"/>
          <a:srcRect/>
          <a:stretch>
            <a:fillRect/>
          </a:stretch>
        </p:blipFill>
        <p:spPr bwMode="auto">
          <a:xfrm>
            <a:off x="4267200" y="2514600"/>
            <a:ext cx="644525" cy="838200"/>
          </a:xfrm>
          <a:prstGeom prst="rect">
            <a:avLst/>
          </a:prstGeom>
          <a:noFill/>
          <a:ln w="9525">
            <a:noFill/>
            <a:miter lim="800000"/>
            <a:headEnd/>
            <a:tailEnd/>
          </a:ln>
        </p:spPr>
      </p:pic>
      <p:pic>
        <p:nvPicPr>
          <p:cNvPr id="32775" name="Picture 8" descr="MPj04036650000[1]"/>
          <p:cNvPicPr>
            <a:picLocks noChangeAspect="1" noChangeArrowheads="1"/>
          </p:cNvPicPr>
          <p:nvPr/>
        </p:nvPicPr>
        <p:blipFill>
          <a:blip r:embed="rId7"/>
          <a:srcRect/>
          <a:stretch>
            <a:fillRect/>
          </a:stretch>
        </p:blipFill>
        <p:spPr bwMode="auto">
          <a:xfrm>
            <a:off x="3429000" y="1524000"/>
            <a:ext cx="762000" cy="762000"/>
          </a:xfrm>
          <a:prstGeom prst="rect">
            <a:avLst/>
          </a:prstGeom>
          <a:noFill/>
          <a:ln w="9525">
            <a:noFill/>
            <a:miter lim="800000"/>
            <a:headEnd/>
            <a:tailEnd/>
          </a:ln>
        </p:spPr>
      </p:pic>
      <p:pic>
        <p:nvPicPr>
          <p:cNvPr id="32776" name="Picture 9" descr="MPj04304830000[1]"/>
          <p:cNvPicPr>
            <a:picLocks noChangeAspect="1" noChangeArrowheads="1"/>
          </p:cNvPicPr>
          <p:nvPr/>
        </p:nvPicPr>
        <p:blipFill>
          <a:blip r:embed="rId8"/>
          <a:srcRect/>
          <a:stretch>
            <a:fillRect/>
          </a:stretch>
        </p:blipFill>
        <p:spPr bwMode="auto">
          <a:xfrm>
            <a:off x="6705600" y="2743200"/>
            <a:ext cx="609600" cy="609600"/>
          </a:xfrm>
          <a:prstGeom prst="rect">
            <a:avLst/>
          </a:prstGeom>
          <a:noFill/>
          <a:ln w="9525">
            <a:noFill/>
            <a:miter lim="800000"/>
            <a:headEnd/>
            <a:tailEnd/>
          </a:ln>
        </p:spPr>
      </p:pic>
      <p:pic>
        <p:nvPicPr>
          <p:cNvPr id="32777" name="Picture 10" descr="j0399955"/>
          <p:cNvPicPr>
            <a:picLocks noChangeAspect="1" noChangeArrowheads="1"/>
          </p:cNvPicPr>
          <p:nvPr/>
        </p:nvPicPr>
        <p:blipFill>
          <a:blip r:embed="rId9"/>
          <a:srcRect l="11719" r="37500"/>
          <a:stretch>
            <a:fillRect/>
          </a:stretch>
        </p:blipFill>
        <p:spPr bwMode="auto">
          <a:xfrm>
            <a:off x="6858000" y="5715000"/>
            <a:ext cx="757238" cy="995363"/>
          </a:xfrm>
          <a:prstGeom prst="rect">
            <a:avLst/>
          </a:prstGeom>
          <a:noFill/>
          <a:ln w="9525">
            <a:noFill/>
            <a:miter lim="800000"/>
            <a:headEnd/>
            <a:tailEnd/>
          </a:ln>
        </p:spPr>
      </p:pic>
      <p:pic>
        <p:nvPicPr>
          <p:cNvPr id="32778" name="Picture 11" descr="MPj04118180000[1]"/>
          <p:cNvPicPr>
            <a:picLocks noChangeAspect="1" noChangeArrowheads="1"/>
          </p:cNvPicPr>
          <p:nvPr/>
        </p:nvPicPr>
        <p:blipFill>
          <a:blip r:embed="rId10"/>
          <a:srcRect/>
          <a:stretch>
            <a:fillRect/>
          </a:stretch>
        </p:blipFill>
        <p:spPr bwMode="auto">
          <a:xfrm>
            <a:off x="7391400" y="2667000"/>
            <a:ext cx="685800" cy="668338"/>
          </a:xfrm>
          <a:prstGeom prst="rect">
            <a:avLst/>
          </a:prstGeom>
          <a:noFill/>
          <a:ln w="9525">
            <a:noFill/>
            <a:miter lim="800000"/>
            <a:headEnd/>
            <a:tailEnd/>
          </a:ln>
        </p:spPr>
      </p:pic>
      <p:pic>
        <p:nvPicPr>
          <p:cNvPr id="32779" name="Picture 12" descr="MPj04140770000[1]"/>
          <p:cNvPicPr>
            <a:picLocks noChangeAspect="1" noChangeArrowheads="1"/>
          </p:cNvPicPr>
          <p:nvPr/>
        </p:nvPicPr>
        <p:blipFill>
          <a:blip r:embed="rId11"/>
          <a:srcRect/>
          <a:stretch>
            <a:fillRect/>
          </a:stretch>
        </p:blipFill>
        <p:spPr bwMode="auto">
          <a:xfrm>
            <a:off x="5638800" y="4648200"/>
            <a:ext cx="838200" cy="742950"/>
          </a:xfrm>
          <a:prstGeom prst="rect">
            <a:avLst/>
          </a:prstGeom>
          <a:noFill/>
          <a:ln w="9525">
            <a:noFill/>
            <a:miter lim="800000"/>
            <a:headEnd/>
            <a:tailEnd/>
          </a:ln>
        </p:spPr>
      </p:pic>
      <p:pic>
        <p:nvPicPr>
          <p:cNvPr id="32780" name="Picture 13" descr="MPj04331960000[1]"/>
          <p:cNvPicPr>
            <a:picLocks noChangeAspect="1" noChangeArrowheads="1"/>
          </p:cNvPicPr>
          <p:nvPr/>
        </p:nvPicPr>
        <p:blipFill>
          <a:blip r:embed="rId12">
            <a:lum contrast="-6000"/>
          </a:blip>
          <a:srcRect r="28572"/>
          <a:stretch>
            <a:fillRect/>
          </a:stretch>
        </p:blipFill>
        <p:spPr bwMode="auto">
          <a:xfrm>
            <a:off x="8229600" y="2743200"/>
            <a:ext cx="685800" cy="639763"/>
          </a:xfrm>
          <a:prstGeom prst="rect">
            <a:avLst/>
          </a:prstGeom>
          <a:noFill/>
          <a:ln w="9525">
            <a:noFill/>
            <a:miter lim="800000"/>
            <a:headEnd/>
            <a:tailEnd/>
          </a:ln>
        </p:spPr>
      </p:pic>
      <p:pic>
        <p:nvPicPr>
          <p:cNvPr id="32781" name="Picture 14" descr="MPj04306800000[1]"/>
          <p:cNvPicPr>
            <a:picLocks noChangeAspect="1" noChangeArrowheads="1"/>
          </p:cNvPicPr>
          <p:nvPr/>
        </p:nvPicPr>
        <p:blipFill>
          <a:blip r:embed="rId13"/>
          <a:srcRect l="12656" b="21094"/>
          <a:stretch>
            <a:fillRect/>
          </a:stretch>
        </p:blipFill>
        <p:spPr bwMode="auto">
          <a:xfrm>
            <a:off x="3962400" y="3733800"/>
            <a:ext cx="541338" cy="611188"/>
          </a:xfrm>
          <a:prstGeom prst="rect">
            <a:avLst/>
          </a:prstGeom>
          <a:noFill/>
          <a:ln w="9525">
            <a:noFill/>
            <a:miter lim="800000"/>
            <a:headEnd/>
            <a:tailEnd/>
          </a:ln>
        </p:spPr>
      </p:pic>
      <p:pic>
        <p:nvPicPr>
          <p:cNvPr id="32782" name="Picture 15" descr="MPj04306790000[1]"/>
          <p:cNvPicPr>
            <a:picLocks noChangeAspect="1" noChangeArrowheads="1"/>
          </p:cNvPicPr>
          <p:nvPr/>
        </p:nvPicPr>
        <p:blipFill>
          <a:blip r:embed="rId14"/>
          <a:srcRect t="2109" r="38672" b="28125"/>
          <a:stretch>
            <a:fillRect/>
          </a:stretch>
        </p:blipFill>
        <p:spPr bwMode="auto">
          <a:xfrm>
            <a:off x="4572000" y="3733800"/>
            <a:ext cx="523875" cy="596900"/>
          </a:xfrm>
          <a:prstGeom prst="rect">
            <a:avLst/>
          </a:prstGeom>
          <a:noFill/>
          <a:ln w="9525">
            <a:noFill/>
            <a:miter lim="800000"/>
            <a:headEnd/>
            <a:tailEnd/>
          </a:ln>
        </p:spPr>
      </p:pic>
      <p:pic>
        <p:nvPicPr>
          <p:cNvPr id="32783" name="Picture 16" descr="MPj04117730000[1]"/>
          <p:cNvPicPr>
            <a:picLocks noChangeAspect="1" noChangeArrowheads="1"/>
          </p:cNvPicPr>
          <p:nvPr/>
        </p:nvPicPr>
        <p:blipFill>
          <a:blip r:embed="rId15">
            <a:lum contrast="-6000"/>
          </a:blip>
          <a:srcRect l="14801" t="26016" r="37004" b="32344"/>
          <a:stretch>
            <a:fillRect/>
          </a:stretch>
        </p:blipFill>
        <p:spPr bwMode="auto">
          <a:xfrm>
            <a:off x="5181600" y="3733800"/>
            <a:ext cx="468313" cy="609600"/>
          </a:xfrm>
          <a:prstGeom prst="rect">
            <a:avLst/>
          </a:prstGeom>
          <a:noFill/>
          <a:ln w="9525">
            <a:noFill/>
            <a:miter lim="800000"/>
            <a:headEnd/>
            <a:tailEnd/>
          </a:ln>
        </p:spPr>
      </p:pic>
      <p:pic>
        <p:nvPicPr>
          <p:cNvPr id="32784" name="Picture 17" descr="MPj04222520000[1]"/>
          <p:cNvPicPr>
            <a:picLocks noChangeAspect="1" noChangeArrowheads="1"/>
          </p:cNvPicPr>
          <p:nvPr/>
        </p:nvPicPr>
        <p:blipFill>
          <a:blip r:embed="rId16"/>
          <a:srcRect r="10547" b="18985"/>
          <a:stretch>
            <a:fillRect/>
          </a:stretch>
        </p:blipFill>
        <p:spPr bwMode="auto">
          <a:xfrm>
            <a:off x="8153400" y="4724400"/>
            <a:ext cx="660400" cy="596900"/>
          </a:xfrm>
          <a:prstGeom prst="rect">
            <a:avLst/>
          </a:prstGeom>
          <a:noFill/>
          <a:ln w="9525">
            <a:noFill/>
            <a:miter lim="800000"/>
            <a:headEnd/>
            <a:tailEnd/>
          </a:ln>
        </p:spPr>
      </p:pic>
      <p:pic>
        <p:nvPicPr>
          <p:cNvPr id="32785" name="Picture 18" descr="MPj04237240000[1]"/>
          <p:cNvPicPr>
            <a:picLocks noChangeAspect="1" noChangeArrowheads="1"/>
          </p:cNvPicPr>
          <p:nvPr/>
        </p:nvPicPr>
        <p:blipFill>
          <a:blip r:embed="rId17"/>
          <a:srcRect/>
          <a:stretch>
            <a:fillRect/>
          </a:stretch>
        </p:blipFill>
        <p:spPr bwMode="auto">
          <a:xfrm>
            <a:off x="6477000" y="4648200"/>
            <a:ext cx="939800" cy="752475"/>
          </a:xfrm>
          <a:prstGeom prst="rect">
            <a:avLst/>
          </a:prstGeom>
          <a:noFill/>
          <a:ln w="9525">
            <a:noFill/>
            <a:miter lim="800000"/>
            <a:headEnd/>
            <a:tailEnd/>
          </a:ln>
        </p:spPr>
      </p:pic>
      <p:pic>
        <p:nvPicPr>
          <p:cNvPr id="32786" name="Picture 19" descr="MPj04237840000[1]"/>
          <p:cNvPicPr>
            <a:picLocks noChangeAspect="1" noChangeArrowheads="1"/>
          </p:cNvPicPr>
          <p:nvPr/>
        </p:nvPicPr>
        <p:blipFill>
          <a:blip r:embed="rId18"/>
          <a:srcRect b="25459"/>
          <a:stretch>
            <a:fillRect/>
          </a:stretch>
        </p:blipFill>
        <p:spPr bwMode="auto">
          <a:xfrm>
            <a:off x="6477000" y="3733800"/>
            <a:ext cx="1143000" cy="603250"/>
          </a:xfrm>
          <a:prstGeom prst="rect">
            <a:avLst/>
          </a:prstGeom>
          <a:noFill/>
          <a:ln w="9525">
            <a:noFill/>
            <a:miter lim="800000"/>
            <a:headEnd/>
            <a:tailEnd/>
          </a:ln>
        </p:spPr>
      </p:pic>
      <p:pic>
        <p:nvPicPr>
          <p:cNvPr id="32787" name="Picture 20" descr="MPj04309380000[1]"/>
          <p:cNvPicPr>
            <a:picLocks noChangeAspect="1" noChangeArrowheads="1"/>
          </p:cNvPicPr>
          <p:nvPr/>
        </p:nvPicPr>
        <p:blipFill>
          <a:blip r:embed="rId19"/>
          <a:srcRect r="11250"/>
          <a:stretch>
            <a:fillRect/>
          </a:stretch>
        </p:blipFill>
        <p:spPr bwMode="auto">
          <a:xfrm>
            <a:off x="5715000" y="3733800"/>
            <a:ext cx="660400" cy="571500"/>
          </a:xfrm>
          <a:prstGeom prst="rect">
            <a:avLst/>
          </a:prstGeom>
          <a:noFill/>
          <a:ln w="9525">
            <a:noFill/>
            <a:miter lim="800000"/>
            <a:headEnd/>
            <a:tailEnd/>
          </a:ln>
        </p:spPr>
      </p:pic>
      <p:pic>
        <p:nvPicPr>
          <p:cNvPr id="32788" name="Picture 21" descr="MPj04286630000[1]"/>
          <p:cNvPicPr>
            <a:picLocks noChangeAspect="1" noChangeArrowheads="1"/>
          </p:cNvPicPr>
          <p:nvPr/>
        </p:nvPicPr>
        <p:blipFill>
          <a:blip r:embed="rId20">
            <a:lum contrast="-6000"/>
          </a:blip>
          <a:srcRect l="46915" t="15958"/>
          <a:stretch>
            <a:fillRect/>
          </a:stretch>
        </p:blipFill>
        <p:spPr bwMode="auto">
          <a:xfrm>
            <a:off x="7467600" y="4648200"/>
            <a:ext cx="623888" cy="685800"/>
          </a:xfrm>
          <a:prstGeom prst="rect">
            <a:avLst/>
          </a:prstGeom>
          <a:noFill/>
          <a:ln w="9525">
            <a:noFill/>
            <a:miter lim="800000"/>
            <a:headEnd/>
            <a:tailEnd/>
          </a:ln>
        </p:spPr>
      </p:pic>
      <p:pic>
        <p:nvPicPr>
          <p:cNvPr id="32789" name="Picture 22" descr="MPj04020580000[1]"/>
          <p:cNvPicPr>
            <a:picLocks noChangeAspect="1" noChangeArrowheads="1"/>
          </p:cNvPicPr>
          <p:nvPr/>
        </p:nvPicPr>
        <p:blipFill>
          <a:blip r:embed="rId21"/>
          <a:srcRect/>
          <a:stretch>
            <a:fillRect/>
          </a:stretch>
        </p:blipFill>
        <p:spPr bwMode="auto">
          <a:xfrm>
            <a:off x="7696200" y="3733800"/>
            <a:ext cx="808038" cy="609600"/>
          </a:xfrm>
          <a:prstGeom prst="rect">
            <a:avLst/>
          </a:prstGeom>
          <a:noFill/>
          <a:ln w="9525">
            <a:noFill/>
            <a:miter lim="800000"/>
            <a:headEnd/>
            <a:tailEnd/>
          </a:ln>
        </p:spPr>
      </p:pic>
      <p:sp>
        <p:nvSpPr>
          <p:cNvPr id="32790" name="Text Box 23"/>
          <p:cNvSpPr txBox="1">
            <a:spLocks noChangeArrowheads="1"/>
          </p:cNvSpPr>
          <p:nvPr/>
        </p:nvSpPr>
        <p:spPr bwMode="auto">
          <a:xfrm>
            <a:off x="152400" y="6400800"/>
            <a:ext cx="2362200" cy="457200"/>
          </a:xfrm>
          <a:prstGeom prst="rect">
            <a:avLst/>
          </a:prstGeom>
          <a:noFill/>
          <a:ln w="9525">
            <a:noFill/>
            <a:miter lim="800000"/>
            <a:headEnd/>
            <a:tailEnd/>
          </a:ln>
        </p:spPr>
        <p:txBody>
          <a:bodyPr>
            <a:spAutoFit/>
          </a:bodyPr>
          <a:lstStyle/>
          <a:p>
            <a:pPr>
              <a:spcBef>
                <a:spcPct val="50000"/>
              </a:spcBef>
            </a:pPr>
            <a:r>
              <a:rPr lang="en-US" sz="1200"/>
              <a:t>Adapted by B. Bursuck based on Lyon, 1998</a:t>
            </a:r>
          </a:p>
        </p:txBody>
      </p:sp>
      <p:sp>
        <p:nvSpPr>
          <p:cNvPr id="24" name="Rectangle 2"/>
          <p:cNvSpPr txBox="1">
            <a:spLocks noRot="1" noChangeArrowheads="1"/>
          </p:cNvSpPr>
          <p:nvPr/>
        </p:nvSpPr>
        <p:spPr bwMode="auto">
          <a:xfrm>
            <a:off x="0" y="0"/>
            <a:ext cx="9144000" cy="14478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r>
              <a:rPr lang="en-US" sz="38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Core Beliefs</a:t>
            </a:r>
            <a:r>
              <a:rPr lang="en-US" sz="3800" b="1" kern="0" dirty="0">
                <a:solidFill>
                  <a:srgbClr val="B4C12C"/>
                </a:solidFill>
                <a:latin typeface="+mj-lt"/>
                <a:ea typeface="+mj-ea"/>
                <a:cs typeface="+mj-cs"/>
              </a:rPr>
              <a:t/>
            </a:r>
            <a:br>
              <a:rPr lang="en-US" sz="3800" b="1" kern="0" dirty="0">
                <a:solidFill>
                  <a:srgbClr val="B4C12C"/>
                </a:solidFill>
                <a:latin typeface="+mj-lt"/>
                <a:ea typeface="+mj-ea"/>
                <a:cs typeface="+mj-cs"/>
              </a:rPr>
            </a:br>
            <a:endParaRPr lang="en-US" sz="3800" b="1" kern="0" dirty="0">
              <a:solidFill>
                <a:srgbClr val="B4C12C"/>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838200" y="228600"/>
            <a:ext cx="7467600" cy="1020763"/>
          </a:xfrm>
          <a:solidFill>
            <a:srgbClr val="00B050"/>
          </a:solidFill>
          <a:ln w="76200">
            <a:solidFill>
              <a:srgbClr val="FFFF00"/>
            </a:solidFill>
          </a:ln>
        </p:spPr>
        <p:txBody>
          <a:bodyPr/>
          <a:lstStyle/>
          <a:p>
            <a:pPr algn="ctr">
              <a:defRPr/>
            </a:pP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Best</a:t>
            </a:r>
            <a:r>
              <a:rPr lang="en-US" sz="4800" dirty="0" smtClean="0">
                <a:cs typeface="+mj-cs"/>
              </a:rPr>
              <a:t> </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mj-cs"/>
              </a:rPr>
              <a:t>Practices</a:t>
            </a:r>
            <a:r>
              <a:rPr lang="en-US" sz="4800" dirty="0" smtClean="0">
                <a:cs typeface="+mj-cs"/>
              </a:rPr>
              <a:t>  </a:t>
            </a:r>
          </a:p>
        </p:txBody>
      </p:sp>
      <p:sp>
        <p:nvSpPr>
          <p:cNvPr id="34818" name="Rectangle 3"/>
          <p:cNvSpPr>
            <a:spLocks noGrp="1" noChangeArrowheads="1"/>
          </p:cNvSpPr>
          <p:nvPr>
            <p:ph type="body" idx="4294967295"/>
          </p:nvPr>
        </p:nvSpPr>
        <p:spPr>
          <a:xfrm>
            <a:off x="1447800" y="1447800"/>
            <a:ext cx="7467600" cy="5257800"/>
          </a:xfrm>
        </p:spPr>
        <p:txBody>
          <a:bodyPr/>
          <a:lstStyle/>
          <a:p>
            <a:r>
              <a:rPr lang="en-US" sz="4000" b="1" smtClean="0">
                <a:solidFill>
                  <a:srgbClr val="001574"/>
                </a:solidFill>
              </a:rPr>
              <a:t>We now know a lot about </a:t>
            </a:r>
            <a:r>
              <a:rPr lang="en-US" sz="4000" b="1" u="sng" smtClean="0">
                <a:solidFill>
                  <a:srgbClr val="001574"/>
                </a:solidFill>
              </a:rPr>
              <a:t>WHAT </a:t>
            </a:r>
            <a:r>
              <a:rPr lang="en-US" sz="4000" b="1" smtClean="0">
                <a:solidFill>
                  <a:srgbClr val="001574"/>
                </a:solidFill>
              </a:rPr>
              <a:t>to do to educate students (e.g. evidence-based instruction)</a:t>
            </a:r>
          </a:p>
          <a:p>
            <a:r>
              <a:rPr lang="en-US" sz="4000" b="1" u="sng" smtClean="0">
                <a:solidFill>
                  <a:srgbClr val="001574"/>
                </a:solidFill>
              </a:rPr>
              <a:t>We can improve education for students – on purpose!</a:t>
            </a:r>
          </a:p>
        </p:txBody>
      </p:sp>
      <p:sp>
        <p:nvSpPr>
          <p:cNvPr id="34819" name="TextBox 3"/>
          <p:cNvSpPr txBox="1">
            <a:spLocks noChangeArrowheads="1"/>
          </p:cNvSpPr>
          <p:nvPr/>
        </p:nvSpPr>
        <p:spPr bwMode="auto">
          <a:xfrm>
            <a:off x="6019800" y="6400800"/>
            <a:ext cx="2590800" cy="369888"/>
          </a:xfrm>
          <a:prstGeom prst="rect">
            <a:avLst/>
          </a:prstGeom>
          <a:noFill/>
          <a:ln w="9525">
            <a:noFill/>
            <a:miter lim="800000"/>
            <a:headEnd/>
            <a:tailEnd/>
          </a:ln>
        </p:spPr>
        <p:txBody>
          <a:bodyPr>
            <a:spAutoFit/>
          </a:bodyPr>
          <a:lstStyle/>
          <a:p>
            <a:r>
              <a:rPr lang="en-US"/>
              <a:t>Fixsen (2010)</a:t>
            </a:r>
          </a:p>
        </p:txBody>
      </p:sp>
      <p:pic>
        <p:nvPicPr>
          <p:cNvPr id="34820"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90488" y="2514600"/>
            <a:ext cx="1455737" cy="121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ChangeArrowheads="1"/>
          </p:cNvSpPr>
          <p:nvPr/>
        </p:nvSpPr>
        <p:spPr bwMode="auto">
          <a:xfrm>
            <a:off x="457200" y="152400"/>
            <a:ext cx="8382000" cy="1143000"/>
          </a:xfrm>
          <a:prstGeom prst="rect">
            <a:avLst/>
          </a:prstGeom>
          <a:noFill/>
          <a:ln w="9525">
            <a:noFill/>
            <a:miter lim="800000"/>
            <a:headEnd/>
            <a:tailEnd/>
          </a:ln>
        </p:spPr>
        <p:txBody>
          <a:bodyPr anchor="b"/>
          <a:lstStyle/>
          <a:p>
            <a:r>
              <a:rPr lang="en-US" sz="3800" b="1">
                <a:solidFill>
                  <a:schemeClr val="folHlink"/>
                </a:solidFill>
              </a:rPr>
              <a:t>The “Fab Five”</a:t>
            </a:r>
          </a:p>
        </p:txBody>
      </p:sp>
      <p:sp>
        <p:nvSpPr>
          <p:cNvPr id="36866" name="Rectangle 3"/>
          <p:cNvSpPr>
            <a:spLocks noChangeArrowheads="1"/>
          </p:cNvSpPr>
          <p:nvPr/>
        </p:nvSpPr>
        <p:spPr bwMode="auto">
          <a:xfrm>
            <a:off x="533400" y="1752600"/>
            <a:ext cx="4648200" cy="3589338"/>
          </a:xfrm>
          <a:prstGeom prst="rect">
            <a:avLst/>
          </a:prstGeom>
          <a:noFill/>
          <a:ln w="9525">
            <a:noFill/>
            <a:miter lim="800000"/>
            <a:headEnd/>
            <a:tailEnd/>
          </a:ln>
        </p:spPr>
        <p:txBody>
          <a:bodyPr/>
          <a:lstStyle/>
          <a:p>
            <a:pPr marL="342900" indent="-342900">
              <a:spcBef>
                <a:spcPct val="20000"/>
              </a:spcBef>
              <a:buFontTx/>
              <a:buChar char="•"/>
            </a:pPr>
            <a:r>
              <a:rPr lang="en-US" sz="3900">
                <a:solidFill>
                  <a:srgbClr val="0D4376"/>
                </a:solidFill>
              </a:rPr>
              <a:t>Phonemic Awareness</a:t>
            </a:r>
          </a:p>
          <a:p>
            <a:pPr marL="342900" indent="-342900">
              <a:spcBef>
                <a:spcPct val="20000"/>
              </a:spcBef>
              <a:buFontTx/>
              <a:buChar char="•"/>
            </a:pPr>
            <a:r>
              <a:rPr lang="en-US" sz="3900">
                <a:solidFill>
                  <a:srgbClr val="0D4376"/>
                </a:solidFill>
              </a:rPr>
              <a:t>Phonics</a:t>
            </a:r>
          </a:p>
          <a:p>
            <a:pPr marL="342900" indent="-342900">
              <a:spcBef>
                <a:spcPct val="20000"/>
              </a:spcBef>
              <a:buFontTx/>
              <a:buChar char="•"/>
            </a:pPr>
            <a:r>
              <a:rPr lang="en-US" sz="3900">
                <a:solidFill>
                  <a:srgbClr val="0D4376"/>
                </a:solidFill>
              </a:rPr>
              <a:t>Vocabulary</a:t>
            </a:r>
          </a:p>
          <a:p>
            <a:pPr marL="342900" indent="-342900">
              <a:spcBef>
                <a:spcPct val="20000"/>
              </a:spcBef>
              <a:buFontTx/>
              <a:buChar char="•"/>
            </a:pPr>
            <a:r>
              <a:rPr lang="en-US" sz="3900">
                <a:solidFill>
                  <a:srgbClr val="0D4376"/>
                </a:solidFill>
              </a:rPr>
              <a:t>Fluency</a:t>
            </a:r>
          </a:p>
          <a:p>
            <a:pPr marL="342900" indent="-342900">
              <a:spcBef>
                <a:spcPct val="20000"/>
              </a:spcBef>
              <a:buFontTx/>
              <a:buChar char="•"/>
            </a:pPr>
            <a:r>
              <a:rPr lang="en-US" sz="3900">
                <a:solidFill>
                  <a:srgbClr val="0D4376"/>
                </a:solidFill>
              </a:rPr>
              <a:t>Comprehension</a:t>
            </a:r>
          </a:p>
          <a:p>
            <a:pPr marL="342900" indent="-342900">
              <a:spcBef>
                <a:spcPct val="20000"/>
              </a:spcBef>
            </a:pPr>
            <a:endParaRPr lang="en-US" sz="3400">
              <a:solidFill>
                <a:srgbClr val="0D4376"/>
              </a:solidFill>
            </a:endParaRPr>
          </a:p>
        </p:txBody>
      </p:sp>
      <p:sp>
        <p:nvSpPr>
          <p:cNvPr id="5" name="Rectangle 2"/>
          <p:cNvSpPr txBox="1">
            <a:spLocks noRot="1" noChangeArrowheads="1"/>
          </p:cNvSpPr>
          <p:nvPr/>
        </p:nvSpPr>
        <p:spPr bwMode="auto">
          <a:xfrm>
            <a:off x="533400" y="457200"/>
            <a:ext cx="8077200" cy="9906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chemeClr val="bg1"/>
                </a:solidFill>
                <a:latin typeface="+mj-lt"/>
                <a:ea typeface="+mj-ea"/>
                <a:cs typeface="+mj-cs"/>
              </a:rPr>
              <a:t>Best Practices</a:t>
            </a:r>
          </a:p>
        </p:txBody>
      </p:sp>
      <p:pic>
        <p:nvPicPr>
          <p:cNvPr id="36868" name="Picture 2" descr="http://t2.gstatic.com/images?q=tbn:2-KCg83HWgzPqM:http://instructional1.calstatela.edu/tclim/images/resources/15416_businessman_doing_research_in_a_library_full_of_an_unorganized_mess_of_colorful_stacked_books.jpg">
            <a:hlinkClick r:id="rId3"/>
          </p:cNvPr>
          <p:cNvPicPr>
            <a:picLocks noChangeAspect="1" noChangeArrowheads="1"/>
          </p:cNvPicPr>
          <p:nvPr/>
        </p:nvPicPr>
        <p:blipFill>
          <a:blip r:embed="rId4"/>
          <a:srcRect/>
          <a:stretch>
            <a:fillRect/>
          </a:stretch>
        </p:blipFill>
        <p:spPr bwMode="auto">
          <a:xfrm>
            <a:off x="4876800" y="1905000"/>
            <a:ext cx="4105275" cy="4105275"/>
          </a:xfrm>
          <a:prstGeom prst="rect">
            <a:avLst/>
          </a:prstGeom>
          <a:noFill/>
          <a:ln w="76200">
            <a:solidFill>
              <a:srgbClr val="00B050"/>
            </a:solidFill>
            <a:miter lim="800000"/>
            <a:headEnd/>
            <a:tailEnd/>
          </a:ln>
        </p:spPr>
      </p:pic>
      <p:pic>
        <p:nvPicPr>
          <p:cNvPr id="36869" name="Picture 2" descr="C:\Documents and Settings\acloninger\Local Settings\Temporary Internet Files\Content.IE5\8PU74X67\MP900448452[1].jpg"/>
          <p:cNvPicPr>
            <a:picLocks noChangeAspect="1" noChangeArrowheads="1"/>
          </p:cNvPicPr>
          <p:nvPr/>
        </p:nvPicPr>
        <p:blipFill>
          <a:blip r:embed="rId5"/>
          <a:srcRect/>
          <a:stretch>
            <a:fillRect/>
          </a:stretch>
        </p:blipFill>
        <p:spPr bwMode="auto">
          <a:xfrm>
            <a:off x="3352800" y="3886200"/>
            <a:ext cx="1274763" cy="1068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381000" y="228600"/>
            <a:ext cx="8153400" cy="625475"/>
          </a:xfrm>
        </p:spPr>
        <p:txBody>
          <a:bodyPr/>
          <a:lstStyle/>
          <a:p>
            <a:r>
              <a:rPr lang="en-US" sz="2800" smtClean="0"/>
              <a:t>Instructional Delivery Models</a:t>
            </a:r>
          </a:p>
        </p:txBody>
      </p:sp>
      <p:sp>
        <p:nvSpPr>
          <p:cNvPr id="38914" name="Oval 3"/>
          <p:cNvSpPr>
            <a:spLocks noChangeArrowheads="1"/>
          </p:cNvSpPr>
          <p:nvPr/>
        </p:nvSpPr>
        <p:spPr bwMode="auto">
          <a:xfrm>
            <a:off x="4206875" y="3352800"/>
            <a:ext cx="4937125" cy="3505200"/>
          </a:xfrm>
          <a:prstGeom prst="ellipse">
            <a:avLst/>
          </a:prstGeom>
          <a:solidFill>
            <a:srgbClr val="FF9933"/>
          </a:solidFill>
          <a:ln w="9525">
            <a:solidFill>
              <a:schemeClr val="tx1"/>
            </a:solidFill>
            <a:round/>
            <a:headEnd/>
            <a:tailEnd/>
          </a:ln>
        </p:spPr>
        <p:txBody>
          <a:bodyPr wrap="none" anchor="ctr"/>
          <a:lstStyle/>
          <a:p>
            <a:endParaRPr lang="en-US"/>
          </a:p>
        </p:txBody>
      </p:sp>
      <p:sp>
        <p:nvSpPr>
          <p:cNvPr id="38915" name="Oval 4"/>
          <p:cNvSpPr>
            <a:spLocks noChangeArrowheads="1"/>
          </p:cNvSpPr>
          <p:nvPr/>
        </p:nvSpPr>
        <p:spPr bwMode="auto">
          <a:xfrm>
            <a:off x="457200" y="990600"/>
            <a:ext cx="4691063" cy="3733800"/>
          </a:xfrm>
          <a:prstGeom prst="ellipse">
            <a:avLst/>
          </a:prstGeom>
          <a:solidFill>
            <a:srgbClr val="FF9933"/>
          </a:solidFill>
          <a:ln w="9525">
            <a:solidFill>
              <a:schemeClr val="tx1"/>
            </a:solidFill>
            <a:round/>
            <a:headEnd/>
            <a:tailEnd/>
          </a:ln>
        </p:spPr>
        <p:txBody>
          <a:bodyPr wrap="none" anchor="ctr"/>
          <a:lstStyle/>
          <a:p>
            <a:endParaRPr lang="en-US"/>
          </a:p>
        </p:txBody>
      </p:sp>
      <p:sp>
        <p:nvSpPr>
          <p:cNvPr id="72709" name="Text Box 5"/>
          <p:cNvSpPr txBox="1">
            <a:spLocks noChangeArrowheads="1"/>
          </p:cNvSpPr>
          <p:nvPr/>
        </p:nvSpPr>
        <p:spPr bwMode="auto">
          <a:xfrm>
            <a:off x="1371600" y="1143000"/>
            <a:ext cx="2882900" cy="4864100"/>
          </a:xfrm>
          <a:prstGeom prst="rect">
            <a:avLst/>
          </a:prstGeom>
          <a:noFill/>
          <a:ln w="9525">
            <a:noFill/>
            <a:miter lim="800000"/>
            <a:headEnd/>
            <a:tailEnd/>
          </a:ln>
        </p:spPr>
        <p:txBody>
          <a:bodyPr>
            <a:spAutoFit/>
          </a:bodyPr>
          <a:lstStyle/>
          <a:p>
            <a:pPr algn="ctr" eaLnBrk="0" hangingPunct="0">
              <a:spcBef>
                <a:spcPct val="50000"/>
              </a:spcBef>
            </a:pPr>
            <a:r>
              <a:rPr lang="en-US" sz="2000" b="1">
                <a:latin typeface="Comic Sans MS" pitchFamily="66" charset="0"/>
              </a:rPr>
              <a:t>Skill-Based Groups</a:t>
            </a:r>
          </a:p>
          <a:p>
            <a:pPr eaLnBrk="0" hangingPunct="0">
              <a:spcBef>
                <a:spcPct val="50000"/>
              </a:spcBef>
              <a:buFontTx/>
              <a:buChar char="•"/>
            </a:pPr>
            <a:r>
              <a:rPr lang="en-US" sz="1400"/>
              <a:t>Consist of teacher-planned lessons</a:t>
            </a:r>
          </a:p>
          <a:p>
            <a:pPr eaLnBrk="0" hangingPunct="0">
              <a:spcBef>
                <a:spcPct val="50000"/>
              </a:spcBef>
              <a:buFontTx/>
              <a:buChar char="•"/>
            </a:pPr>
            <a:r>
              <a:rPr lang="en-US" sz="1400"/>
              <a:t> Provide the opportunity for more systematic and focused practice</a:t>
            </a:r>
          </a:p>
          <a:p>
            <a:pPr eaLnBrk="0" hangingPunct="0">
              <a:spcBef>
                <a:spcPct val="50000"/>
              </a:spcBef>
              <a:buFontTx/>
              <a:buChar char="•"/>
            </a:pPr>
            <a:r>
              <a:rPr lang="en-US" sz="1400"/>
              <a:t>provide the opportunity for sustained, systematic, and interesting “word work” </a:t>
            </a:r>
          </a:p>
          <a:p>
            <a:pPr eaLnBrk="0" hangingPunct="0">
              <a:spcBef>
                <a:spcPct val="50000"/>
              </a:spcBef>
              <a:buFontTx/>
              <a:buChar char="•"/>
            </a:pPr>
            <a:r>
              <a:rPr lang="en-US" sz="1400"/>
              <a:t> Extended opportunities for application</a:t>
            </a:r>
          </a:p>
          <a:p>
            <a:pPr eaLnBrk="0" hangingPunct="0">
              <a:spcBef>
                <a:spcPct val="50000"/>
              </a:spcBef>
              <a:buFontTx/>
              <a:buChar char="•"/>
            </a:pPr>
            <a:r>
              <a:rPr lang="en-US" sz="1400"/>
              <a:t>Opportunities for focused reteaching</a:t>
            </a:r>
          </a:p>
          <a:p>
            <a:pPr eaLnBrk="0" hangingPunct="0">
              <a:spcBef>
                <a:spcPct val="50000"/>
              </a:spcBef>
              <a:buFontTx/>
              <a:buChar char="•"/>
            </a:pPr>
            <a:endParaRPr lang="en-US" sz="1400"/>
          </a:p>
          <a:p>
            <a:pPr eaLnBrk="0" hangingPunct="0">
              <a:spcBef>
                <a:spcPct val="50000"/>
              </a:spcBef>
              <a:buFontTx/>
              <a:buChar char="•"/>
            </a:pPr>
            <a:endParaRPr lang="en-US" sz="1400"/>
          </a:p>
          <a:p>
            <a:pPr eaLnBrk="0" hangingPunct="0">
              <a:spcBef>
                <a:spcPct val="50000"/>
              </a:spcBef>
              <a:buFontTx/>
              <a:buChar char="•"/>
            </a:pPr>
            <a:endParaRPr lang="en-US" sz="1400">
              <a:latin typeface="Comic Sans MS" pitchFamily="66" charset="0"/>
            </a:endParaRPr>
          </a:p>
          <a:p>
            <a:pPr eaLnBrk="0" hangingPunct="0">
              <a:spcBef>
                <a:spcPct val="50000"/>
              </a:spcBef>
              <a:buFontTx/>
              <a:buChar char="•"/>
            </a:pPr>
            <a:endParaRPr lang="en-US" sz="1400">
              <a:latin typeface="Comic Sans MS" pitchFamily="66" charset="0"/>
            </a:endParaRPr>
          </a:p>
          <a:p>
            <a:pPr eaLnBrk="0" hangingPunct="0">
              <a:spcBef>
                <a:spcPct val="50000"/>
              </a:spcBef>
              <a:buFontTx/>
              <a:buChar char="•"/>
            </a:pPr>
            <a:endParaRPr lang="en-US" sz="1400">
              <a:latin typeface="Comic Sans MS" pitchFamily="66" charset="0"/>
            </a:endParaRPr>
          </a:p>
        </p:txBody>
      </p:sp>
      <p:sp>
        <p:nvSpPr>
          <p:cNvPr id="72710" name="Text Box 6"/>
          <p:cNvSpPr txBox="1">
            <a:spLocks noChangeArrowheads="1"/>
          </p:cNvSpPr>
          <p:nvPr/>
        </p:nvSpPr>
        <p:spPr bwMode="auto">
          <a:xfrm>
            <a:off x="5105400" y="3733800"/>
            <a:ext cx="3216275" cy="3481388"/>
          </a:xfrm>
          <a:prstGeom prst="rect">
            <a:avLst/>
          </a:prstGeom>
          <a:noFill/>
          <a:ln w="9525">
            <a:noFill/>
            <a:miter lim="800000"/>
            <a:headEnd/>
            <a:tailEnd/>
          </a:ln>
        </p:spPr>
        <p:txBody>
          <a:bodyPr>
            <a:spAutoFit/>
          </a:bodyPr>
          <a:lstStyle/>
          <a:p>
            <a:pPr algn="ctr" eaLnBrk="0" hangingPunct="0">
              <a:spcBef>
                <a:spcPct val="50000"/>
              </a:spcBef>
            </a:pPr>
            <a:r>
              <a:rPr lang="en-US" sz="2000" b="1">
                <a:latin typeface="Comic Sans MS" pitchFamily="66" charset="0"/>
              </a:rPr>
              <a:t>Guided Reading Groups</a:t>
            </a:r>
          </a:p>
          <a:p>
            <a:pPr eaLnBrk="0" hangingPunct="0">
              <a:spcBef>
                <a:spcPct val="50000"/>
              </a:spcBef>
              <a:buFontTx/>
              <a:buChar char="•"/>
            </a:pPr>
            <a:r>
              <a:rPr lang="en-US" sz="1400"/>
              <a:t>Monitor how well students are applying skills to reading text</a:t>
            </a:r>
          </a:p>
          <a:p>
            <a:pPr eaLnBrk="0" hangingPunct="0">
              <a:spcBef>
                <a:spcPct val="50000"/>
              </a:spcBef>
              <a:buFontTx/>
              <a:buChar char="•"/>
            </a:pPr>
            <a:r>
              <a:rPr lang="en-US" sz="1400"/>
              <a:t>Encourage word level skills and comprehension skills</a:t>
            </a:r>
          </a:p>
          <a:p>
            <a:pPr eaLnBrk="0" hangingPunct="0">
              <a:spcBef>
                <a:spcPct val="50000"/>
              </a:spcBef>
              <a:buFontTx/>
              <a:buChar char="•"/>
            </a:pPr>
            <a:r>
              <a:rPr lang="en-US" sz="1400"/>
              <a:t>Engage students to think about the meaning of text</a:t>
            </a:r>
          </a:p>
          <a:p>
            <a:pPr eaLnBrk="0" hangingPunct="0">
              <a:spcBef>
                <a:spcPct val="50000"/>
              </a:spcBef>
              <a:buFontTx/>
              <a:buChar char="•"/>
            </a:pPr>
            <a:r>
              <a:rPr lang="en-US" sz="1400"/>
              <a:t>Focus on viewing reading as an enjoyable activity </a:t>
            </a:r>
          </a:p>
          <a:p>
            <a:pPr eaLnBrk="0" hangingPunct="0">
              <a:spcBef>
                <a:spcPct val="50000"/>
              </a:spcBef>
              <a:buFontTx/>
              <a:buChar char="•"/>
            </a:pPr>
            <a:endParaRPr lang="en-US" sz="1400">
              <a:latin typeface="Comic Sans MS" pitchFamily="66" charset="0"/>
            </a:endParaRPr>
          </a:p>
          <a:p>
            <a:pPr eaLnBrk="0" hangingPunct="0">
              <a:spcBef>
                <a:spcPct val="50000"/>
              </a:spcBef>
              <a:buFontTx/>
              <a:buChar char="•"/>
            </a:pPr>
            <a:endParaRPr lang="en-US" sz="1400">
              <a:latin typeface="Comic Sans MS" pitchFamily="66" charset="0"/>
            </a:endParaRPr>
          </a:p>
          <a:p>
            <a:pPr eaLnBrk="0" hangingPunct="0">
              <a:spcBef>
                <a:spcPct val="50000"/>
              </a:spcBef>
              <a:buFontTx/>
              <a:buChar char="•"/>
            </a:pPr>
            <a:endParaRPr lang="en-US" sz="1400">
              <a:latin typeface="Comic Sans MS" pitchFamily="66" charset="0"/>
            </a:endParaRPr>
          </a:p>
        </p:txBody>
      </p:sp>
      <p:sp>
        <p:nvSpPr>
          <p:cNvPr id="38918" name="AutoShape 7"/>
          <p:cNvSpPr>
            <a:spLocks noChangeArrowheads="1"/>
          </p:cNvSpPr>
          <p:nvPr/>
        </p:nvSpPr>
        <p:spPr bwMode="auto">
          <a:xfrm>
            <a:off x="5410200" y="1752600"/>
            <a:ext cx="2590800" cy="1219200"/>
          </a:xfrm>
          <a:prstGeom prst="leftArrow">
            <a:avLst>
              <a:gd name="adj1" fmla="val 50000"/>
              <a:gd name="adj2" fmla="val 53125"/>
            </a:avLst>
          </a:prstGeom>
          <a:solidFill>
            <a:schemeClr val="accent2"/>
          </a:solidFill>
          <a:ln w="9525">
            <a:solidFill>
              <a:schemeClr val="tx1"/>
            </a:solidFill>
            <a:miter lim="800000"/>
            <a:headEnd/>
            <a:tailEnd/>
          </a:ln>
        </p:spPr>
        <p:txBody>
          <a:bodyPr wrap="none" anchor="ctr"/>
          <a:lstStyle/>
          <a:p>
            <a:endParaRPr lang="en-US"/>
          </a:p>
        </p:txBody>
      </p:sp>
      <p:sp>
        <p:nvSpPr>
          <p:cNvPr id="38919" name="AutoShape 8"/>
          <p:cNvSpPr>
            <a:spLocks noChangeArrowheads="1"/>
          </p:cNvSpPr>
          <p:nvPr/>
        </p:nvSpPr>
        <p:spPr bwMode="auto">
          <a:xfrm>
            <a:off x="762000" y="4876800"/>
            <a:ext cx="2895600" cy="1524000"/>
          </a:xfrm>
          <a:prstGeom prst="rightArrow">
            <a:avLst>
              <a:gd name="adj1" fmla="val 50000"/>
              <a:gd name="adj2" fmla="val 47500"/>
            </a:avLst>
          </a:prstGeom>
          <a:solidFill>
            <a:schemeClr val="accent2"/>
          </a:solidFill>
          <a:ln w="9525">
            <a:solidFill>
              <a:schemeClr val="tx1"/>
            </a:solidFill>
            <a:miter lim="800000"/>
            <a:headEnd/>
            <a:tailEnd/>
          </a:ln>
        </p:spPr>
        <p:txBody>
          <a:bodyPr wrap="none" anchor="ctr"/>
          <a:lstStyle/>
          <a:p>
            <a:endParaRPr lang="en-US"/>
          </a:p>
        </p:txBody>
      </p:sp>
      <p:sp>
        <p:nvSpPr>
          <p:cNvPr id="38920" name="Text Box 9"/>
          <p:cNvSpPr txBox="1">
            <a:spLocks noChangeArrowheads="1"/>
          </p:cNvSpPr>
          <p:nvPr/>
        </p:nvSpPr>
        <p:spPr bwMode="auto">
          <a:xfrm>
            <a:off x="5791200" y="2057400"/>
            <a:ext cx="2895600" cy="641350"/>
          </a:xfrm>
          <a:prstGeom prst="rect">
            <a:avLst/>
          </a:prstGeom>
          <a:noFill/>
          <a:ln w="9525">
            <a:noFill/>
            <a:miter lim="800000"/>
            <a:headEnd/>
            <a:tailEnd/>
          </a:ln>
        </p:spPr>
        <p:txBody>
          <a:bodyPr>
            <a:spAutoFit/>
          </a:bodyPr>
          <a:lstStyle/>
          <a:p>
            <a:pPr eaLnBrk="0" hangingPunct="0">
              <a:spcBef>
                <a:spcPct val="50000"/>
              </a:spcBef>
            </a:pPr>
            <a:r>
              <a:rPr lang="en-US">
                <a:solidFill>
                  <a:schemeClr val="bg1"/>
                </a:solidFill>
              </a:rPr>
              <a:t>Most effective with struggling readers</a:t>
            </a:r>
          </a:p>
        </p:txBody>
      </p:sp>
      <p:sp>
        <p:nvSpPr>
          <p:cNvPr id="38921" name="Text Box 10"/>
          <p:cNvSpPr txBox="1">
            <a:spLocks noChangeArrowheads="1"/>
          </p:cNvSpPr>
          <p:nvPr/>
        </p:nvSpPr>
        <p:spPr bwMode="auto">
          <a:xfrm>
            <a:off x="838200" y="5334000"/>
            <a:ext cx="2362200" cy="641350"/>
          </a:xfrm>
          <a:prstGeom prst="rect">
            <a:avLst/>
          </a:prstGeom>
          <a:noFill/>
          <a:ln w="9525">
            <a:noFill/>
            <a:miter lim="800000"/>
            <a:headEnd/>
            <a:tailEnd/>
          </a:ln>
        </p:spPr>
        <p:txBody>
          <a:bodyPr>
            <a:spAutoFit/>
          </a:bodyPr>
          <a:lstStyle/>
          <a:p>
            <a:pPr eaLnBrk="0" hangingPunct="0">
              <a:spcBef>
                <a:spcPct val="50000"/>
              </a:spcBef>
            </a:pPr>
            <a:r>
              <a:rPr lang="en-US">
                <a:solidFill>
                  <a:schemeClr val="bg1"/>
                </a:solidFill>
              </a:rPr>
              <a:t>Most effective with non-impaired readers</a:t>
            </a:r>
          </a:p>
        </p:txBody>
      </p:sp>
      <p:sp>
        <p:nvSpPr>
          <p:cNvPr id="11" name="Rectangle 2"/>
          <p:cNvSpPr txBox="1">
            <a:spLocks noRot="1" noChangeArrowheads="1"/>
          </p:cNvSpPr>
          <p:nvPr/>
        </p:nvSpPr>
        <p:spPr bwMode="auto">
          <a:xfrm>
            <a:off x="533400" y="152400"/>
            <a:ext cx="8229600" cy="762000"/>
          </a:xfrm>
          <a:prstGeom prst="rect">
            <a:avLst/>
          </a:prstGeom>
          <a:solidFill>
            <a:srgbClr val="00B050"/>
          </a:solidFill>
          <a:ln w="76200">
            <a:solidFill>
              <a:srgbClr val="FFFF00"/>
            </a:solidFill>
            <a:miter lim="800000"/>
            <a:headEnd/>
            <a:tailEnd/>
          </a:ln>
        </p:spPr>
        <p:txBody>
          <a:bodyPr anchor="ctr"/>
          <a:lstStyle/>
          <a:p>
            <a:pPr algn="ctr">
              <a:defRPr/>
            </a:pPr>
            <a:r>
              <a:rPr lang="en-US" sz="3800" b="1" kern="0" dirty="0">
                <a:solidFill>
                  <a:schemeClr val="bg1"/>
                </a:solidFill>
                <a:latin typeface="+mj-lt"/>
                <a:ea typeface="+mj-ea"/>
                <a:cs typeface="+mj-cs"/>
              </a:rPr>
              <a:t>Best Practices</a:t>
            </a:r>
          </a:p>
        </p:txBody>
      </p:sp>
      <p:pic>
        <p:nvPicPr>
          <p:cNvPr id="38923" name="Picture 2" descr="C:\Documents and Settings\acloninger\Local Settings\Temporary Internet Files\Content.IE5\8PU74X67\MP900448452[1].jpg"/>
          <p:cNvPicPr>
            <a:picLocks noChangeAspect="1" noChangeArrowheads="1"/>
          </p:cNvPicPr>
          <p:nvPr/>
        </p:nvPicPr>
        <p:blipFill>
          <a:blip r:embed="rId3"/>
          <a:srcRect/>
          <a:stretch>
            <a:fillRect/>
          </a:stretch>
        </p:blipFill>
        <p:spPr bwMode="auto">
          <a:xfrm>
            <a:off x="7620000" y="914400"/>
            <a:ext cx="1274763" cy="10683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709"/>
                                        </p:tgtEl>
                                        <p:attrNameLst>
                                          <p:attrName>style.visibility</p:attrName>
                                        </p:attrNameLst>
                                      </p:cBhvr>
                                      <p:to>
                                        <p:strVal val="visible"/>
                                      </p:to>
                                    </p:set>
                                    <p:anim calcmode="lin" valueType="num">
                                      <p:cBhvr additive="base">
                                        <p:cTn id="7" dur="500" fill="hold"/>
                                        <p:tgtEl>
                                          <p:spTgt spid="72709"/>
                                        </p:tgtEl>
                                        <p:attrNameLst>
                                          <p:attrName>ppt_x</p:attrName>
                                        </p:attrNameLst>
                                      </p:cBhvr>
                                      <p:tavLst>
                                        <p:tav tm="0">
                                          <p:val>
                                            <p:strVal val="0-#ppt_w/2"/>
                                          </p:val>
                                        </p:tav>
                                        <p:tav tm="100000">
                                          <p:val>
                                            <p:strVal val="#ppt_x"/>
                                          </p:val>
                                        </p:tav>
                                      </p:tavLst>
                                    </p:anim>
                                    <p:anim calcmode="lin" valueType="num">
                                      <p:cBhvr additive="base">
                                        <p:cTn id="8" dur="500" fill="hold"/>
                                        <p:tgtEl>
                                          <p:spTgt spid="7270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2710"/>
                                        </p:tgtEl>
                                        <p:attrNameLst>
                                          <p:attrName>style.visibility</p:attrName>
                                        </p:attrNameLst>
                                      </p:cBhvr>
                                      <p:to>
                                        <p:strVal val="visible"/>
                                      </p:to>
                                    </p:set>
                                    <p:anim calcmode="lin" valueType="num">
                                      <p:cBhvr additive="base">
                                        <p:cTn id="13" dur="500" fill="hold"/>
                                        <p:tgtEl>
                                          <p:spTgt spid="72710"/>
                                        </p:tgtEl>
                                        <p:attrNameLst>
                                          <p:attrName>ppt_x</p:attrName>
                                        </p:attrNameLst>
                                      </p:cBhvr>
                                      <p:tavLst>
                                        <p:tav tm="0">
                                          <p:val>
                                            <p:strVal val="0-#ppt_w/2"/>
                                          </p:val>
                                        </p:tav>
                                        <p:tav tm="100000">
                                          <p:val>
                                            <p:strVal val="#ppt_x"/>
                                          </p:val>
                                        </p:tav>
                                      </p:tavLst>
                                    </p:anim>
                                    <p:anim calcmode="lin" valueType="num">
                                      <p:cBhvr additive="base">
                                        <p:cTn id="14" dur="500" fill="hold"/>
                                        <p:tgtEl>
                                          <p:spTgt spid="727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9" grpId="0" autoUpdateAnimBg="0"/>
      <p:bldP spid="72710" grpId="0" autoUpdateAnimBg="0"/>
    </p:bldLst>
  </p:timing>
</p:sld>
</file>

<file path=ppt/theme/theme1.xml><?xml version="1.0" encoding="utf-8"?>
<a:theme xmlns:a="http://schemas.openxmlformats.org/drawingml/2006/main" name="dpi them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None/>
          <a:tabLst/>
          <a:defRPr kumimoji="0" lang="en-US" sz="2600" b="0" i="0" u="none" strike="noStrike" cap="none" normalizeH="0" baseline="0" smtClean="0">
            <a:ln>
              <a:noFill/>
            </a:ln>
            <a:solidFill>
              <a:srgbClr val="6185AB"/>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rgbClr val="FFFF00"/>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90000"/>
          </a:lnSpc>
          <a:spcBef>
            <a:spcPct val="20000"/>
          </a:spcBef>
          <a:spcAft>
            <a:spcPct val="0"/>
          </a:spcAft>
          <a:buClrTx/>
          <a:buSzTx/>
          <a:buFontTx/>
          <a:buNone/>
          <a:tabLst/>
          <a:defRPr kumimoji="0" lang="en-US" sz="2600" b="0" i="0" u="none" strike="noStrike" cap="none" normalizeH="0" baseline="0" smtClean="0">
            <a:ln>
              <a:noFill/>
            </a:ln>
            <a:solidFill>
              <a:srgbClr val="6185AB"/>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dpi theme</Template>
  <TotalTime>589</TotalTime>
  <Words>1791</Words>
  <Application>Microsoft Office PowerPoint</Application>
  <PresentationFormat>On-screen Show (4:3)</PresentationFormat>
  <Paragraphs>328</Paragraphs>
  <Slides>36</Slides>
  <Notes>32</Notes>
  <HiddenSlides>0</HiddenSlides>
  <MMClips>0</MMClips>
  <ScaleCrop>false</ScaleCrop>
  <HeadingPairs>
    <vt:vector size="6" baseType="variant">
      <vt:variant>
        <vt:lpstr>Fonts Used</vt:lpstr>
      </vt:variant>
      <vt:variant>
        <vt:i4>9</vt:i4>
      </vt:variant>
      <vt:variant>
        <vt:lpstr>Design Template</vt:lpstr>
      </vt:variant>
      <vt:variant>
        <vt:i4>6</vt:i4>
      </vt:variant>
      <vt:variant>
        <vt:lpstr>Slide Titles</vt:lpstr>
      </vt:variant>
      <vt:variant>
        <vt:i4>36</vt:i4>
      </vt:variant>
    </vt:vector>
  </HeadingPairs>
  <TitlesOfParts>
    <vt:vector size="51" baseType="lpstr">
      <vt:lpstr>Arial</vt:lpstr>
      <vt:lpstr>ヒラギノ角ゴ Pro W3</vt:lpstr>
      <vt:lpstr>Calibri</vt:lpstr>
      <vt:lpstr>Berlin Sans FB</vt:lpstr>
      <vt:lpstr>Wingdings</vt:lpstr>
      <vt:lpstr>Comic Sans MS</vt:lpstr>
      <vt:lpstr>Tahoma</vt:lpstr>
      <vt:lpstr>Baskerville Old Face</vt:lpstr>
      <vt:lpstr>Wingdings 3</vt:lpstr>
      <vt:lpstr>dpi theme</vt:lpstr>
      <vt:lpstr>dpi theme</vt:lpstr>
      <vt:lpstr>dpi theme</vt:lpstr>
      <vt:lpstr>dpi theme</vt:lpstr>
      <vt:lpstr>dpi theme</vt:lpstr>
      <vt:lpstr>dpi theme</vt:lpstr>
      <vt:lpstr>Overview of Literacy Program Implementation</vt:lpstr>
      <vt:lpstr>Results NOW  Mike Schmoker</vt:lpstr>
      <vt:lpstr>Core Beliefs  </vt:lpstr>
      <vt:lpstr>Core Beliefs  </vt:lpstr>
      <vt:lpstr>I Knew You Could Craig Dorfman</vt:lpstr>
      <vt:lpstr>Differences in Learning to Read</vt:lpstr>
      <vt:lpstr>Slide 7</vt:lpstr>
      <vt:lpstr>Slide 8</vt:lpstr>
      <vt:lpstr>Instructional Delivery Models</vt:lpstr>
      <vt:lpstr>Science “to” Service</vt:lpstr>
      <vt:lpstr>Slide 11</vt:lpstr>
      <vt:lpstr>CAUTION!</vt:lpstr>
      <vt:lpstr>Slide 13</vt:lpstr>
      <vt:lpstr>Slide 14</vt:lpstr>
      <vt:lpstr>Determining Proportional Increases</vt:lpstr>
      <vt:lpstr>The Kennewick Model for Catch Up Growth</vt:lpstr>
      <vt:lpstr>Kennewick’s Formula </vt:lpstr>
      <vt:lpstr>Planning for TAG (Target Accelerated Growth) </vt:lpstr>
      <vt:lpstr>  Spring 2008</vt:lpstr>
      <vt:lpstr>Utilizing Kennewick Formula</vt:lpstr>
      <vt:lpstr>Slide 21</vt:lpstr>
      <vt:lpstr>Slide 22</vt:lpstr>
      <vt:lpstr>Slide 23</vt:lpstr>
      <vt:lpstr>Confessions of a Serial Trainer</vt:lpstr>
      <vt:lpstr>Slide 25</vt:lpstr>
      <vt:lpstr>Slide 26</vt:lpstr>
      <vt:lpstr>Slide 27</vt:lpstr>
      <vt:lpstr>Basic Content</vt:lpstr>
      <vt:lpstr>What is the Purpose of A Long Range Implementation Plan?</vt:lpstr>
      <vt:lpstr>Developing An Implementation Plan</vt:lpstr>
      <vt:lpstr>Developing An Implementation Plan</vt:lpstr>
      <vt:lpstr>Developing An Implementation Plan</vt:lpstr>
      <vt:lpstr>Data Meetings</vt:lpstr>
      <vt:lpstr>Slide 34</vt:lpstr>
      <vt:lpstr>Questions</vt:lpstr>
      <vt:lpstr>Slide 36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Acloninger</dc:creator>
  <cp:lastModifiedBy>user</cp:lastModifiedBy>
  <cp:revision>20</cp:revision>
  <dcterms:created xsi:type="dcterms:W3CDTF">2010-05-12T17:15:01Z</dcterms:created>
  <dcterms:modified xsi:type="dcterms:W3CDTF">2010-10-04T10:43:11Z</dcterms:modified>
</cp:coreProperties>
</file>